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&lt;en-tête&gt;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fr-FR"/>
              <a:t>&lt;pied de page&gt;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460D7C0B-87D8-47E5-BB2D-37E2BE6703FC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97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0502C89-9403-4D37-A646-51CCAEFC1C1F}" type="slidenum">
              <a:rPr lang="fr-FR" sz="1200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97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8C9BEE2-7CC1-44B7-97F3-A2F4670CDB64}" type="slidenum">
              <a:rPr lang="fr-FR" sz="1200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54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9" name="Imag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0" name="Imag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8" name="Image 77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9" name="Imag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533520" y="304920"/>
            <a:ext cx="5104800" cy="4564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8" name="CustomShape 2"/>
          <p:cNvSpPr/>
          <p:nvPr/>
        </p:nvSpPr>
        <p:spPr>
          <a:xfrm>
            <a:off x="6448320" y="6205680"/>
            <a:ext cx="2266200" cy="143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 algn="r">
              <a:lnSpc>
                <a:spcPct val="105000"/>
              </a:lnSpc>
            </a:pPr>
            <a:fld id="{A6DEFC4A-7975-4729-9BED-7EF1122A17C6}" type="slidenum">
              <a:rPr lang="fr-FR" sz="900">
                <a:solidFill>
                  <a:srgbClr val="000000"/>
                </a:solidFill>
                <a:latin typeface="Arial"/>
              </a:rPr>
              <a:t>‹N°›</a:t>
            </a:fld>
            <a:r>
              <a:rPr lang="fr-FR" sz="9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pic>
        <p:nvPicPr>
          <p:cNvPr id="2" name="Picture 39"/>
          <p:cNvPicPr/>
          <p:nvPr/>
        </p:nvPicPr>
        <p:blipFill>
          <a:blip r:embed="rId14"/>
          <a:stretch>
            <a:fillRect/>
          </a:stretch>
        </p:blipFill>
        <p:spPr>
          <a:xfrm>
            <a:off x="360360" y="390600"/>
            <a:ext cx="266040" cy="30420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4572000" y="387360"/>
            <a:ext cx="1904400" cy="254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r>
              <a:rPr lang="fr-FR" sz="800" b="1">
                <a:solidFill>
                  <a:srgbClr val="000000"/>
                </a:solidFill>
                <a:latin typeface="Arial"/>
              </a:rPr>
              <a:t>Chancellerie fédérale Chf</a:t>
            </a:r>
            <a:endParaRPr/>
          </a:p>
          <a:p>
            <a:pPr>
              <a:lnSpc>
                <a:spcPct val="105000"/>
              </a:lnSpc>
            </a:pPr>
            <a:r>
              <a:rPr lang="fr-FR" sz="800">
                <a:solidFill>
                  <a:srgbClr val="000000"/>
                </a:solidFill>
                <a:latin typeface="Arial"/>
              </a:rPr>
              <a:t>Section communication</a:t>
            </a:r>
            <a:endParaRPr/>
          </a:p>
        </p:txBody>
      </p:sp>
      <p:pic>
        <p:nvPicPr>
          <p:cNvPr id="4" name="Picture 37"/>
          <p:cNvPicPr/>
          <p:nvPr/>
        </p:nvPicPr>
        <p:blipFill>
          <a:blip r:embed="rId15"/>
          <a:stretch>
            <a:fillRect/>
          </a:stretch>
        </p:blipFill>
        <p:spPr>
          <a:xfrm>
            <a:off x="927000" y="387360"/>
            <a:ext cx="1996200" cy="507240"/>
          </a:xfrm>
          <a:prstGeom prst="rect">
            <a:avLst/>
          </a:prstGeom>
          <a:ln w="936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0640" cy="98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33520" y="304920"/>
            <a:ext cx="5104800" cy="4564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2" name="CustomShape 2"/>
          <p:cNvSpPr/>
          <p:nvPr/>
        </p:nvSpPr>
        <p:spPr>
          <a:xfrm>
            <a:off x="6448320" y="6205680"/>
            <a:ext cx="2266200" cy="14328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 algn="r">
              <a:lnSpc>
                <a:spcPct val="105000"/>
              </a:lnSpc>
            </a:pPr>
            <a:r>
              <a:rPr lang="fr-FR" sz="9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pic>
        <p:nvPicPr>
          <p:cNvPr id="43" name="Picture 39"/>
          <p:cNvPicPr/>
          <p:nvPr/>
        </p:nvPicPr>
        <p:blipFill>
          <a:blip r:embed="rId14"/>
          <a:stretch>
            <a:fillRect/>
          </a:stretch>
        </p:blipFill>
        <p:spPr>
          <a:xfrm>
            <a:off x="360360" y="390600"/>
            <a:ext cx="266040" cy="304200"/>
          </a:xfrm>
          <a:prstGeom prst="rect">
            <a:avLst/>
          </a:prstGeom>
          <a:ln w="9360">
            <a:noFill/>
          </a:ln>
        </p:spPr>
      </p:pic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k.admin.ch/" TargetMode="External"/><Relationship Id="rId2" Type="http://schemas.openxmlformats.org/officeDocument/2006/relationships/hyperlink" Target="http://www.admin.ch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h.ch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h.ch/Elections2015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043640" y="2320920"/>
            <a:ext cx="7682040" cy="277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4400" b="1">
                <a:solidFill>
                  <a:srgbClr val="000000"/>
                </a:solidFill>
                <a:latin typeface="Arial"/>
              </a:rPr>
              <a:t>Rôle de la </a:t>
            </a:r>
            <a:endParaRPr/>
          </a:p>
          <a:p>
            <a:pPr>
              <a:lnSpc>
                <a:spcPct val="100000"/>
              </a:lnSpc>
            </a:pPr>
            <a:r>
              <a:rPr lang="fr-FR" sz="4400" b="1">
                <a:solidFill>
                  <a:srgbClr val="000000"/>
                </a:solidFill>
                <a:latin typeface="Arial"/>
              </a:rPr>
              <a:t>« e-participation citoyenne » dans la transformation des services publics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1054080" y="5229360"/>
            <a:ext cx="7428960" cy="105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>
                <a:solidFill>
                  <a:srgbClr val="000000"/>
                </a:solidFill>
                <a:latin typeface="Arial"/>
              </a:rPr>
              <a:t>L’expérience suisse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Faciliter l‘accès à l‘information des autorités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1285920" y="1449360"/>
            <a:ext cx="747180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Transparence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La Confédération encourage l‘accès simplifié, convivial et ciblé aux données et aux documents officiels 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100" u="sng" dirty="0">
                <a:solidFill>
                  <a:srgbClr val="000000"/>
                </a:solidFill>
                <a:latin typeface="Arial"/>
                <a:hlinkClick r:id="rId2"/>
              </a:rPr>
              <a:t>www.admin.ch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100" u="sng" dirty="0">
                <a:solidFill>
                  <a:srgbClr val="000000"/>
                </a:solidFill>
                <a:latin typeface="Arial"/>
                <a:hlinkClick r:id="rId3"/>
              </a:rPr>
              <a:t>www.bk.admin.ch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100" dirty="0" smtClean="0">
                <a:solidFill>
                  <a:srgbClr val="000000"/>
                </a:solidFill>
                <a:latin typeface="Arial"/>
                <a:hlinkClick r:id="rId4"/>
              </a:rPr>
              <a:t>www.ch.ch</a:t>
            </a:r>
            <a:endParaRPr lang="fr-FR" sz="2100" dirty="0" smtClean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endParaRPr dirty="0"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043640" y="2320920"/>
            <a:ext cx="7682040" cy="277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fr-FR" sz="4400" b="1">
                <a:solidFill>
                  <a:srgbClr val="000000"/>
                </a:solidFill>
                <a:latin typeface="Arial"/>
              </a:rPr>
              <a:t>Quand les autorités suisses se mettent en ligne </a:t>
            </a:r>
            <a:endParaRPr/>
          </a:p>
        </p:txBody>
      </p:sp>
      <p:pic>
        <p:nvPicPr>
          <p:cNvPr id="107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35664" y="4245300"/>
            <a:ext cx="1728000" cy="169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ch.ch : le site de référence des autorités suisses 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1285920" y="1449360"/>
            <a:ext cx="747180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Un portail unique pour les citoyens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Un financement commun des autorités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Le guichet virtuel de la Suisse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ch.ch : le site de référence des autorités suisses 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1285920" y="1449360"/>
            <a:ext cx="747180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ch.ch en chiffres 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2012 : 1.5 millions de visiteurs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Début 2013 : lancement du nouveau portail </a:t>
            </a:r>
            <a:endParaRPr dirty="0"/>
          </a:p>
          <a:p>
            <a:pPr lvl="1"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2013 : 4 millions de visiteurs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2014 : 6 millions de visiteurs (ou presque !)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Régulièrement des remerciements !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Un site conçu pour les utilisateurs 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1285920" y="1449360"/>
            <a:ext cx="747180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 err="1">
                <a:solidFill>
                  <a:srgbClr val="000000"/>
                </a:solidFill>
                <a:latin typeface="Arial"/>
              </a:rPr>
              <a:t>SEO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 et optimisation pour les moteurs de recherche</a:t>
            </a:r>
            <a:endParaRPr dirty="0"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Google Trend</a:t>
            </a:r>
            <a:endParaRPr dirty="0"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Google </a:t>
            </a:r>
            <a:r>
              <a:rPr lang="fr-FR" sz="2100" dirty="0" err="1">
                <a:solidFill>
                  <a:srgbClr val="000000"/>
                </a:solidFill>
                <a:latin typeface="Arial"/>
              </a:rPr>
              <a:t>Adwords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Exemple :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14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97080" y="3461400"/>
            <a:ext cx="6876360" cy="253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Un site conçu pour les utilisateurs 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1285920" y="1449360"/>
            <a:ext cx="747180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Des thèmes actuels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2" name="Grafik 4"/>
          <p:cNvPicPr/>
          <p:nvPr/>
        </p:nvPicPr>
        <p:blipFill>
          <a:blip r:embed="rId2"/>
          <a:srcRect l="630104"/>
          <a:stretch>
            <a:fillRect/>
          </a:stretch>
        </p:blipFill>
        <p:spPr>
          <a:xfrm>
            <a:off x="539640" y="1845000"/>
            <a:ext cx="8280360" cy="476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Un site conçu pour les utilisateurs 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1285920" y="1449360"/>
            <a:ext cx="705132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Une analyse statistiques régulières des thèmes les plus consultés : Top Slot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5" name="Grafik 4"/>
          <p:cNvPicPr/>
          <p:nvPr/>
        </p:nvPicPr>
        <p:blipFill>
          <a:blip r:embed="rId2"/>
          <a:srcRect l="630104" r="-945693" b="1930629"/>
          <a:stretch>
            <a:fillRect/>
          </a:stretch>
        </p:blipFill>
        <p:spPr>
          <a:xfrm>
            <a:off x="971640" y="2169000"/>
            <a:ext cx="7365600" cy="4463640"/>
          </a:xfrm>
          <a:prstGeom prst="rect">
            <a:avLst/>
          </a:prstGeom>
          <a:ln>
            <a:noFill/>
          </a:ln>
        </p:spPr>
      </p:pic>
      <p:pic>
        <p:nvPicPr>
          <p:cNvPr id="126" name="Grafik 4"/>
          <p:cNvPicPr/>
          <p:nvPr/>
        </p:nvPicPr>
        <p:blipFill>
          <a:blip r:embed="rId2"/>
          <a:srcRect l="23812" r="364774" b="248432"/>
          <a:stretch>
            <a:fillRect/>
          </a:stretch>
        </p:blipFill>
        <p:spPr>
          <a:xfrm>
            <a:off x="864000" y="1944000"/>
            <a:ext cx="7365960" cy="4464000"/>
          </a:xfrm>
          <a:prstGeom prst="rect">
            <a:avLst/>
          </a:prstGeom>
          <a:ln>
            <a:noFill/>
          </a:ln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900"/>
          <a:stretch>
            <a:fillRect/>
          </a:stretch>
        </p:blipFill>
        <p:spPr>
          <a:xfrm>
            <a:off x="561890" y="2169000"/>
            <a:ext cx="7970179" cy="458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Des réponses aux utilisateurs optimisées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1285920" y="1449360"/>
            <a:ext cx="7471800" cy="39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Un lieu où poser ses questions aux autorités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9" name="Grafik 4"/>
          <p:cNvPicPr/>
          <p:nvPr/>
        </p:nvPicPr>
        <p:blipFill>
          <a:blip r:embed="rId2"/>
          <a:srcRect l="311041" t="278055" r="440998" b="761759"/>
          <a:stretch>
            <a:fillRect/>
          </a:stretch>
        </p:blipFill>
        <p:spPr>
          <a:xfrm>
            <a:off x="683640" y="1845000"/>
            <a:ext cx="8159760" cy="4752000"/>
          </a:xfrm>
          <a:prstGeom prst="rect">
            <a:avLst/>
          </a:prstGeom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900" r="13787" b="9390"/>
          <a:stretch>
            <a:fillRect/>
          </a:stretch>
        </p:blipFill>
        <p:spPr>
          <a:xfrm>
            <a:off x="971640" y="2169000"/>
            <a:ext cx="7365959" cy="4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297080" y="324000"/>
            <a:ext cx="7460640" cy="112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Des réponses aux utilisateurs optimisées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5580000" y="1449360"/>
            <a:ext cx="3177360" cy="39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Un lieu où poser ses questions aux autorités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5116"/>
          <a:stretch>
            <a:fillRect/>
          </a:stretch>
        </p:blipFill>
        <p:spPr>
          <a:xfrm>
            <a:off x="611640" y="1340640"/>
            <a:ext cx="4236840" cy="534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5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9711" t="28904" r="5065" b="55000"/>
          <a:stretch>
            <a:fillRect/>
          </a:stretch>
        </p:blipFill>
        <p:spPr>
          <a:xfrm>
            <a:off x="4500000" y="3081960"/>
            <a:ext cx="4337640" cy="1984680"/>
          </a:xfrm>
          <a:prstGeom prst="rect">
            <a:avLst/>
          </a:prstGeom>
          <a:solidFill>
            <a:srgbClr val="EDEDED"/>
          </a:solidFill>
          <a:ln w="57240">
            <a:solidFill>
              <a:srgbClr val="FFFFFF"/>
            </a:solidFill>
            <a:prstDash val="solid"/>
            <a:miter/>
          </a:ln>
          <a:effectLst>
            <a:outerShdw dist="50432" dir="12889469" algn="tl">
              <a:srgbClr val="000000">
                <a:alpha val="30000"/>
              </a:srgbClr>
            </a:outerShdw>
          </a:effectLst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9793" t="12367" r="5130" b="71561"/>
          <a:stretch>
            <a:fillRect/>
          </a:stretch>
        </p:blipFill>
        <p:spPr>
          <a:xfrm>
            <a:off x="4500000" y="3555720"/>
            <a:ext cx="4337640" cy="1964880"/>
          </a:xfrm>
          <a:prstGeom prst="rect">
            <a:avLst/>
          </a:prstGeom>
          <a:solidFill>
            <a:srgbClr val="EDEDED"/>
          </a:solidFill>
          <a:ln w="57240">
            <a:solidFill>
              <a:srgbClr val="FFFFFF"/>
            </a:solidFill>
            <a:prstDash val="solid"/>
            <a:miter/>
          </a:ln>
          <a:effectLst>
            <a:outerShdw dist="50432" dir="12889469" algn="tl">
              <a:srgbClr val="000000">
                <a:alpha val="30000"/>
              </a:srgbClr>
            </a:outerShdw>
          </a:effectLst>
        </p:spPr>
      </p:pic>
      <p:pic>
        <p:nvPicPr>
          <p:cNvPr id="9" name="Grafik 7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019" t="28748" r="51797" b="54631"/>
          <a:stretch>
            <a:fillRect/>
          </a:stretch>
        </p:blipFill>
        <p:spPr>
          <a:xfrm>
            <a:off x="4500000" y="3956040"/>
            <a:ext cx="4337640" cy="2130120"/>
          </a:xfrm>
          <a:prstGeom prst="rect">
            <a:avLst/>
          </a:prstGeom>
          <a:solidFill>
            <a:srgbClr val="EDEDED"/>
          </a:solidFill>
          <a:ln w="57240">
            <a:solidFill>
              <a:srgbClr val="FFFFFF"/>
            </a:solidFill>
            <a:prstDash val="solid"/>
            <a:miter/>
          </a:ln>
          <a:effectLst>
            <a:outerShdw dist="50432" dir="12889469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Un site conçu pour les utilisateurs 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1297080" y="1516680"/>
            <a:ext cx="7471800" cy="4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StarSymbol"/>
              <a:buChar char="l"/>
            </a:pPr>
            <a:r>
              <a:rPr lang="fr-FR" sz="2100">
                <a:solidFill>
                  <a:srgbClr val="000000"/>
                </a:solidFill>
                <a:latin typeface="Arial"/>
              </a:rPr>
              <a:t>Traitement des demandes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564840" y="2349000"/>
            <a:ext cx="1439280" cy="3311640"/>
          </a:xfrm>
          <a:prstGeom prst="rect">
            <a:avLst/>
          </a:prstGeom>
          <a:solidFill>
            <a:srgbClr val="00B050"/>
          </a:solidFill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Arial"/>
              </a:rPr>
              <a:t>Questions les plus fréquentes </a:t>
            </a:r>
            <a:endParaRPr/>
          </a:p>
        </p:txBody>
      </p:sp>
      <p:sp>
        <p:nvSpPr>
          <p:cNvPr id="137" name="CustomShape 4"/>
          <p:cNvSpPr/>
          <p:nvPr/>
        </p:nvSpPr>
        <p:spPr>
          <a:xfrm>
            <a:off x="2724120" y="3069000"/>
            <a:ext cx="1439280" cy="2591640"/>
          </a:xfrm>
          <a:prstGeom prst="rect">
            <a:avLst/>
          </a:prstGeom>
          <a:solidFill>
            <a:srgbClr val="B3CD15"/>
          </a:solidFill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Arial"/>
              </a:rPr>
              <a:t>Questions courantes</a:t>
            </a:r>
            <a:endParaRPr/>
          </a:p>
        </p:txBody>
      </p:sp>
      <p:sp>
        <p:nvSpPr>
          <p:cNvPr id="138" name="CustomShape 5"/>
          <p:cNvSpPr/>
          <p:nvPr/>
        </p:nvSpPr>
        <p:spPr>
          <a:xfrm>
            <a:off x="7032240" y="4653000"/>
            <a:ext cx="1439280" cy="1007280"/>
          </a:xfrm>
          <a:prstGeom prst="rect">
            <a:avLst/>
          </a:prstGeom>
          <a:solidFill>
            <a:srgbClr val="C00000"/>
          </a:solidFill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Arial"/>
              </a:rPr>
              <a:t>Questions person-nelles</a:t>
            </a:r>
            <a:endParaRPr/>
          </a:p>
        </p:txBody>
      </p:sp>
      <p:sp>
        <p:nvSpPr>
          <p:cNvPr id="139" name="CustomShape 6"/>
          <p:cNvSpPr/>
          <p:nvPr/>
        </p:nvSpPr>
        <p:spPr>
          <a:xfrm>
            <a:off x="4878000" y="4005000"/>
            <a:ext cx="1439280" cy="1655640"/>
          </a:xfrm>
          <a:prstGeom prst="rect">
            <a:avLst/>
          </a:prstGeom>
          <a:solidFill>
            <a:srgbClr val="FFC000"/>
          </a:solidFill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Arial"/>
              </a:rPr>
              <a:t>Questions plus rares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043640" y="2320920"/>
            <a:ext cx="7682040" cy="277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4400" b="1">
                <a:solidFill>
                  <a:srgbClr val="000000"/>
                </a:solidFill>
                <a:latin typeface="Arial"/>
              </a:rPr>
              <a:t>La Suisse en bref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Un site en constante évolution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1297080" y="1516680"/>
            <a:ext cx="7471800" cy="4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Coopération avec les différents offices pour optimiser les réponses et les contenus du </a:t>
            </a:r>
            <a:r>
              <a:rPr lang="fr-FR" sz="2100" dirty="0" smtClean="0">
                <a:solidFill>
                  <a:srgbClr val="000000"/>
                </a:solidFill>
                <a:latin typeface="Arial"/>
              </a:rPr>
              <a:t>site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fr-FR" sz="2100" dirty="0" smtClean="0">
                <a:solidFill>
                  <a:srgbClr val="000000"/>
                </a:solidFill>
                <a:latin typeface="Arial"/>
              </a:rPr>
              <a:t>Vérification 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des contenus </a:t>
            </a:r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Transfert des demandes les plus spécifiques</a:t>
            </a:r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Proposition de thématiques </a:t>
            </a:r>
            <a:endParaRPr lang="fr-FR" sz="2100" dirty="0" smtClean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Une démarche Qualité </a:t>
            </a:r>
            <a:endParaRPr lang="fr-FR" sz="21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Réunion mensuelle - Traitement des mails : </a:t>
            </a:r>
            <a:r>
              <a:rPr lang="fr-FR" sz="2100" dirty="0" err="1" smtClean="0">
                <a:solidFill>
                  <a:srgbClr val="000000"/>
                </a:solidFill>
                <a:latin typeface="Arial"/>
              </a:rPr>
              <a:t>identificationdes</a:t>
            </a:r>
            <a:r>
              <a:rPr lang="fr-FR" sz="2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thèmes les plus abordés </a:t>
            </a:r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R</a:t>
            </a:r>
            <a:r>
              <a:rPr lang="fr-FR" sz="2100" dirty="0" smtClean="0">
                <a:solidFill>
                  <a:srgbClr val="000000"/>
                </a:solidFill>
                <a:latin typeface="Arial"/>
              </a:rPr>
              <a:t>éunion </a:t>
            </a:r>
            <a:r>
              <a:rPr lang="fr-FR" sz="2100" dirty="0" err="1">
                <a:solidFill>
                  <a:srgbClr val="000000"/>
                </a:solidFill>
                <a:latin typeface="Arial"/>
              </a:rPr>
              <a:t>QS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 tous les 15 jours : statistiques, planning rédactionnel, qualité des liens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Un portail dédié aux élections fédérales de 2015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1297080" y="1516680"/>
            <a:ext cx="7471800" cy="4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Un portail officiel unique : </a:t>
            </a:r>
            <a:r>
              <a:rPr lang="fr-FR" sz="2100" u="sng" dirty="0">
                <a:solidFill>
                  <a:srgbClr val="000000"/>
                </a:solidFill>
                <a:latin typeface="Arial"/>
                <a:hlinkClick r:id="rId2"/>
              </a:rPr>
              <a:t>www.ch.ch/Elections2015</a:t>
            </a:r>
            <a:endParaRPr dirty="0"/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0455"/>
          <a:stretch>
            <a:fillRect/>
          </a:stretch>
        </p:blipFill>
        <p:spPr>
          <a:xfrm>
            <a:off x="432000" y="1980000"/>
            <a:ext cx="8208000" cy="4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Un portail dédié aux élections fédérales de 2015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1297080" y="1516680"/>
            <a:ext cx="7471800" cy="4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3 phases de publication pour informer le citoyen 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Présentation des institutions, de leur rôle et des modes de scrutin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Modalités de vote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Publication des résultats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 smtClean="0">
                <a:solidFill>
                  <a:srgbClr val="000000"/>
                </a:solidFill>
                <a:latin typeface="Arial"/>
              </a:rPr>
              <a:t>Formulaires 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de contact pour répondre aux demandes des citoyens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152000" y="217944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4000" b="1">
                <a:solidFill>
                  <a:srgbClr val="000000"/>
                </a:solidFill>
                <a:latin typeface="Arial"/>
              </a:rPr>
              <a:t>Présence sur les réseaux sociaux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Présence sur les réseaux sociaux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1297080" y="1516680"/>
            <a:ext cx="7471800" cy="4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Compte Twitter du porte-parole du gouvernement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51" name="Image 150"/>
          <p:cNvPicPr/>
          <p:nvPr/>
        </p:nvPicPr>
        <p:blipFill>
          <a:blip r:embed="rId2"/>
          <a:srcRect l="114714" t="402343" r="322547" b="242057"/>
          <a:stretch>
            <a:fillRect/>
          </a:stretch>
        </p:blipFill>
        <p:spPr>
          <a:xfrm>
            <a:off x="792000" y="1944000"/>
            <a:ext cx="7632000" cy="3888000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336" t="15207" r="12191" b="9149"/>
          <a:stretch>
            <a:fillRect/>
          </a:stretch>
        </p:blipFill>
        <p:spPr>
          <a:xfrm>
            <a:off x="944400" y="2096400"/>
            <a:ext cx="7632000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Présence sur les réseaux sociaux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1297080" y="976680"/>
            <a:ext cx="7471800" cy="4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ch.ch sur Facebook et Twitter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54" name="Image 153"/>
          <p:cNvPicPr/>
          <p:nvPr/>
        </p:nvPicPr>
        <p:blipFill>
          <a:blip r:embed="rId2"/>
          <a:srcRect l="156368" t="402343" r="1134919" b="242057"/>
          <a:stretch>
            <a:fillRect/>
          </a:stretch>
        </p:blipFill>
        <p:spPr>
          <a:xfrm>
            <a:off x="216000" y="2160000"/>
            <a:ext cx="4680000" cy="3888000"/>
          </a:xfrm>
          <a:prstGeom prst="rect">
            <a:avLst/>
          </a:prstGeom>
          <a:ln>
            <a:noFill/>
          </a:ln>
        </p:spPr>
      </p:pic>
      <p:pic>
        <p:nvPicPr>
          <p:cNvPr id="155" name="Image 154"/>
          <p:cNvPicPr/>
          <p:nvPr/>
        </p:nvPicPr>
        <p:blipFill>
          <a:blip r:embed="rId3"/>
          <a:srcRect l="156442" t="476302" r="822474" b="242057"/>
          <a:stretch>
            <a:fillRect/>
          </a:stretch>
        </p:blipFill>
        <p:spPr>
          <a:xfrm>
            <a:off x="3312000" y="1348560"/>
            <a:ext cx="5760000" cy="3744000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10" t="15207" r="42895" b="9149"/>
          <a:stretch>
            <a:fillRect/>
          </a:stretch>
        </p:blipFill>
        <p:spPr>
          <a:xfrm>
            <a:off x="216000" y="2160000"/>
            <a:ext cx="4680000" cy="3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13" t="18002" r="31086" b="9149"/>
          <a:stretch>
            <a:fillRect/>
          </a:stretch>
        </p:blipFill>
        <p:spPr>
          <a:xfrm>
            <a:off x="3311999" y="1348560"/>
            <a:ext cx="576000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Présence sur les réseaux sociaux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1297080" y="1516680"/>
            <a:ext cx="7471800" cy="4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StarSymbol"/>
              <a:buChar char="l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Une présence durant toute l‘année électorale sur les réseaux sociaux</a:t>
            </a:r>
            <a:endParaRPr dirty="0"/>
          </a:p>
          <a:p>
            <a:pPr lvl="1">
              <a:lnSpc>
                <a:spcPct val="100000"/>
              </a:lnSpc>
              <a:buSzPct val="25000"/>
            </a:pPr>
            <a:endParaRPr lang="fr-FR" sz="2100" dirty="0" smtClean="0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buSzPct val="25000"/>
            </a:pPr>
            <a:r>
              <a:rPr lang="fr-FR" sz="2100" dirty="0" smtClean="0">
                <a:solidFill>
                  <a:srgbClr val="000000"/>
                </a:solidFill>
                <a:latin typeface="Arial"/>
              </a:rPr>
              <a:t>1 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page Facebook </a:t>
            </a:r>
            <a:r>
              <a:rPr lang="fr-FR" sz="2100" dirty="0" err="1">
                <a:solidFill>
                  <a:srgbClr val="000000"/>
                </a:solidFill>
                <a:latin typeface="Arial"/>
              </a:rPr>
              <a:t>Wahlen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 – Elections – </a:t>
            </a:r>
            <a:r>
              <a:rPr lang="fr-FR" sz="2100" dirty="0" err="1">
                <a:solidFill>
                  <a:srgbClr val="000000"/>
                </a:solidFill>
                <a:latin typeface="Arial"/>
              </a:rPr>
              <a:t>Elezioni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 2015</a:t>
            </a:r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3 comptes twitter </a:t>
            </a:r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#CHparl2015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798" t="15615" r="4643" b="8996"/>
          <a:stretch>
            <a:fillRect/>
          </a:stretch>
        </p:blipFill>
        <p:spPr>
          <a:xfrm>
            <a:off x="663573" y="3685935"/>
            <a:ext cx="696924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570122" y="3584439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4000" b="1" dirty="0">
                <a:solidFill>
                  <a:srgbClr val="000000"/>
                </a:solidFill>
                <a:latin typeface="Arial"/>
              </a:rPr>
              <a:t>Merci de votre attention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3200" b="1">
                <a:solidFill>
                  <a:srgbClr val="000000"/>
                </a:solidFill>
                <a:latin typeface="Arial"/>
              </a:rPr>
              <a:t>Le fédéralisme … </a:t>
            </a:r>
            <a:endParaRPr/>
          </a:p>
          <a:p>
            <a:r>
              <a:rPr lang="fr-FR" sz="3200" b="1">
                <a:solidFill>
                  <a:srgbClr val="000000"/>
                </a:solidFill>
                <a:latin typeface="Arial"/>
              </a:rPr>
              <a:t>ou quand 2396 et 26 font (parfois) 1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61840" y="1556640"/>
            <a:ext cx="3133440" cy="2663280"/>
          </a:xfrm>
          <a:prstGeom prst="rect">
            <a:avLst/>
          </a:prstGeom>
          <a:ln w="9360">
            <a:noFill/>
          </a:ln>
        </p:spPr>
      </p:pic>
      <p:pic>
        <p:nvPicPr>
          <p:cNvPr id="90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627640" y="3572640"/>
            <a:ext cx="3311640" cy="2781360"/>
          </a:xfrm>
          <a:prstGeom prst="rect">
            <a:avLst/>
          </a:prstGeom>
          <a:ln w="9360"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5364000" y="3572640"/>
            <a:ext cx="935280" cy="6472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pic>
        <p:nvPicPr>
          <p:cNvPr id="92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5475960" y="1648800"/>
            <a:ext cx="3167640" cy="2571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Le gouvernement suisse: le conseil fédéral</a:t>
            </a:r>
            <a:endParaRPr/>
          </a:p>
        </p:txBody>
      </p:sp>
      <p:pic>
        <p:nvPicPr>
          <p:cNvPr id="9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40" y="1312920"/>
            <a:ext cx="7416000" cy="4861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La chancellerie fédérale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1285920" y="1449360"/>
            <a:ext cx="747180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StarSymbol"/>
              <a:buChar char="l"/>
            </a:pPr>
            <a:r>
              <a:rPr lang="fr-FR" sz="2100" b="1">
                <a:solidFill>
                  <a:srgbClr val="000000"/>
                </a:solidFill>
                <a:latin typeface="Arial"/>
              </a:rPr>
              <a:t>État-major du Conseil fédéral - </a:t>
            </a:r>
            <a:r>
              <a:rPr lang="fr-FR" sz="2100">
                <a:solidFill>
                  <a:srgbClr val="000000"/>
                </a:solidFill>
                <a:latin typeface="Arial"/>
              </a:rPr>
              <a:t>Au service du gouvernement, de l’administration et de la population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fr-FR" sz="2100" b="1">
                <a:solidFill>
                  <a:srgbClr val="000000"/>
                </a:solidFill>
                <a:latin typeface="Arial"/>
              </a:rPr>
              <a:t>Porte-parole du Conseil fédéral - </a:t>
            </a:r>
            <a:r>
              <a:rPr lang="fr-FR" sz="2100">
                <a:solidFill>
                  <a:srgbClr val="000000"/>
                </a:solidFill>
                <a:latin typeface="Arial"/>
              </a:rPr>
              <a:t>coordonne la communication de la Confédération suisse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fr-FR" sz="2100" b="1">
                <a:solidFill>
                  <a:srgbClr val="000000"/>
                </a:solidFill>
                <a:latin typeface="Arial"/>
              </a:rPr>
              <a:t>Gardienne des droits politiques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fr-FR" sz="2100" b="1">
                <a:solidFill>
                  <a:srgbClr val="000000"/>
                </a:solidFill>
                <a:latin typeface="Arial"/>
              </a:rPr>
              <a:t>Éditrice de publications officielles – </a:t>
            </a:r>
            <a:r>
              <a:rPr lang="fr-FR" sz="2100">
                <a:solidFill>
                  <a:srgbClr val="000000"/>
                </a:solidFill>
                <a:latin typeface="Arial"/>
              </a:rPr>
              <a:t>par ex. recueil systématique du droit fédéral, mais aussi brochures expliquant l'Etat suisse et son fonctionnement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La section communication</a:t>
            </a:r>
            <a:endParaRPr/>
          </a:p>
        </p:txBody>
      </p:sp>
      <p:pic>
        <p:nvPicPr>
          <p:cNvPr id="9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40" y="818280"/>
            <a:ext cx="5314320" cy="5799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043640" y="2320920"/>
            <a:ext cx="7682040" cy="2772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4400" b="1">
                <a:solidFill>
                  <a:srgbClr val="000000"/>
                </a:solidFill>
                <a:latin typeface="Arial"/>
              </a:rPr>
              <a:t>Des objectifs en matière de cyberadministration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Cyberdémocratie et  cyberadministration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1285920" y="1759074"/>
            <a:ext cx="747180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Permettre l‘exercice des droits politiques par voie électronique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Faciliter l‘</a:t>
            </a:r>
            <a:r>
              <a:rPr lang="fr-FR" sz="2100" dirty="0" err="1">
                <a:solidFill>
                  <a:srgbClr val="000000"/>
                </a:solidFill>
                <a:latin typeface="Arial"/>
              </a:rPr>
              <a:t>accés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 aux données et aux informations des autorités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297080" y="324000"/>
            <a:ext cx="7460640" cy="98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0000"/>
                </a:solidFill>
                <a:latin typeface="Arial"/>
              </a:rPr>
              <a:t>L‘exercice des droits politiques par voie électronique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1285920" y="2061360"/>
            <a:ext cx="7471800" cy="454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Sécurité et </a:t>
            </a:r>
            <a:r>
              <a:rPr lang="fr-FR" sz="2100" dirty="0" err="1">
                <a:solidFill>
                  <a:srgbClr val="000000"/>
                </a:solidFill>
                <a:latin typeface="Arial"/>
              </a:rPr>
              <a:t>vérificabilité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 smtClean="0">
                <a:solidFill>
                  <a:srgbClr val="000000"/>
                </a:solidFill>
                <a:latin typeface="Arial"/>
              </a:rPr>
              <a:t>30.11.2014 </a:t>
            </a:r>
            <a:r>
              <a:rPr lang="fr-FR" sz="2100" dirty="0">
                <a:solidFill>
                  <a:srgbClr val="000000"/>
                </a:solidFill>
                <a:latin typeface="Arial"/>
              </a:rPr>
              <a:t>: 12 cantons ont mené des essais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100" dirty="0">
                <a:solidFill>
                  <a:srgbClr val="000000"/>
                </a:solidFill>
                <a:latin typeface="Arial"/>
              </a:rPr>
              <a:t>67.88% des votants concernés ont choisi le vote électronique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532</Words>
  <Application>Microsoft Office PowerPoint</Application>
  <PresentationFormat>Affichage à l'écran (4:3)</PresentationFormat>
  <Paragraphs>152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DejaVu Sans</vt:lpstr>
      <vt:lpstr>StarSymbol</vt:lpstr>
      <vt:lpstr>Times New Roman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J_Salaheddine</cp:lastModifiedBy>
  <cp:revision>4</cp:revision>
  <dcterms:modified xsi:type="dcterms:W3CDTF">2014-12-18T10:37:36Z</dcterms:modified>
</cp:coreProperties>
</file>