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xls" ContentType="application/vnd.ms-exce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50" r:id="rId1"/>
  </p:sldMasterIdLst>
  <p:notesMasterIdLst>
    <p:notesMasterId r:id="rId35"/>
  </p:notesMasterIdLst>
  <p:sldIdLst>
    <p:sldId id="256" r:id="rId2"/>
    <p:sldId id="334" r:id="rId3"/>
    <p:sldId id="309" r:id="rId4"/>
    <p:sldId id="310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341" r:id="rId13"/>
    <p:sldId id="344" r:id="rId14"/>
    <p:sldId id="274" r:id="rId15"/>
    <p:sldId id="275" r:id="rId16"/>
    <p:sldId id="276" r:id="rId17"/>
    <p:sldId id="277" r:id="rId18"/>
    <p:sldId id="278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  <p:sldId id="305" r:id="rId33"/>
    <p:sldId id="339" r:id="rId34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99"/>
    <a:srgbClr val="292929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83477" autoAdjust="0"/>
  </p:normalViewPr>
  <p:slideViewPr>
    <p:cSldViewPr>
      <p:cViewPr varScale="1">
        <p:scale>
          <a:sx n="65" d="100"/>
          <a:sy n="65" d="100"/>
        </p:scale>
        <p:origin x="-13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06/relationships/legacyDocTextInfo" Target="legacyDocTextInfo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13" Type="http://schemas.microsoft.com/office/2006/relationships/legacyDiagramText" Target="legacyDiagramText13.bin"/><Relationship Id="rId18" Type="http://schemas.microsoft.com/office/2006/relationships/legacyDiagramText" Target="legacyDiagramText18.bin"/><Relationship Id="rId26" Type="http://schemas.microsoft.com/office/2006/relationships/legacyDiagramText" Target="legacyDiagramText26.bin"/><Relationship Id="rId3" Type="http://schemas.microsoft.com/office/2006/relationships/legacyDiagramText" Target="legacyDiagramText3.bin"/><Relationship Id="rId21" Type="http://schemas.microsoft.com/office/2006/relationships/legacyDiagramText" Target="legacyDiagramText21.bin"/><Relationship Id="rId7" Type="http://schemas.microsoft.com/office/2006/relationships/legacyDiagramText" Target="legacyDiagramText7.bin"/><Relationship Id="rId12" Type="http://schemas.microsoft.com/office/2006/relationships/legacyDiagramText" Target="legacyDiagramText12.bin"/><Relationship Id="rId17" Type="http://schemas.microsoft.com/office/2006/relationships/legacyDiagramText" Target="legacyDiagramText17.bin"/><Relationship Id="rId25" Type="http://schemas.microsoft.com/office/2006/relationships/legacyDiagramText" Target="legacyDiagramText25.bin"/><Relationship Id="rId2" Type="http://schemas.microsoft.com/office/2006/relationships/legacyDiagramText" Target="legacyDiagramText2.bin"/><Relationship Id="rId16" Type="http://schemas.microsoft.com/office/2006/relationships/legacyDiagramText" Target="legacyDiagramText16.bin"/><Relationship Id="rId20" Type="http://schemas.microsoft.com/office/2006/relationships/legacyDiagramText" Target="legacyDiagramText20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11" Type="http://schemas.microsoft.com/office/2006/relationships/legacyDiagramText" Target="legacyDiagramText11.bin"/><Relationship Id="rId24" Type="http://schemas.microsoft.com/office/2006/relationships/legacyDiagramText" Target="legacyDiagramText24.bin"/><Relationship Id="rId5" Type="http://schemas.microsoft.com/office/2006/relationships/legacyDiagramText" Target="legacyDiagramText5.bin"/><Relationship Id="rId15" Type="http://schemas.microsoft.com/office/2006/relationships/legacyDiagramText" Target="legacyDiagramText15.bin"/><Relationship Id="rId23" Type="http://schemas.microsoft.com/office/2006/relationships/legacyDiagramText" Target="legacyDiagramText23.bin"/><Relationship Id="rId10" Type="http://schemas.microsoft.com/office/2006/relationships/legacyDiagramText" Target="legacyDiagramText10.bin"/><Relationship Id="rId19" Type="http://schemas.microsoft.com/office/2006/relationships/legacyDiagramText" Target="legacyDiagramText19.bin"/><Relationship Id="rId4" Type="http://schemas.microsoft.com/office/2006/relationships/legacyDiagramText" Target="legacyDiagramText4.bin"/><Relationship Id="rId9" Type="http://schemas.microsoft.com/office/2006/relationships/legacyDiagramText" Target="legacyDiagramText9.bin"/><Relationship Id="rId14" Type="http://schemas.microsoft.com/office/2006/relationships/legacyDiagramText" Target="legacyDiagramText14.bin"/><Relationship Id="rId22" Type="http://schemas.microsoft.com/office/2006/relationships/legacyDiagramText" Target="legacyDiagramText22.bin"/><Relationship Id="rId27" Type="http://schemas.microsoft.com/office/2006/relationships/legacyDiagramText" Target="legacyDiagramText27.bin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fld id="{68097D75-3445-48F9-A20D-FAE391486BE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Ale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FFCC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4FB12-1B5B-49B6-88E9-D4FFB85158F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DC1C4-6B5F-4072-8EBE-5EFA9D7EAD5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50338-3C77-4758-8145-0D5DDBEBBD8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E88D3-1FEE-4E0D-97DA-AAF6326CE74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EB1F1-CDEE-4FD7-A2B6-2AA5D010B9D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EC641-29BC-46AF-9702-46F2F563927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ar-EG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6E501-A849-4A26-AFAE-43CFA4686CF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9E8BD-DFED-4726-9974-AAFA0FA2695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EE830-47BD-46C4-8C50-72C2F88DB9B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29967-AD72-4179-9F47-B1D66094456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FF9EA-A2E6-4081-838E-EF394F50C40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2433B-C664-42FA-B89B-2D5F47530B9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6B848-75EB-4C1F-9D7C-5D327726A81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789E8-8E82-45F2-B878-F835A68B016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E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33078-05B4-4905-9388-EEE4BF93D61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Alex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fld id="{F0091F1D-DB64-4300-B239-2B1AA67D654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89" name="Rectangle 5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200">
                <a:solidFill>
                  <a:srgbClr val="FFFF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7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1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2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Chart3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Local Government Development:</a:t>
            </a:r>
            <a:br>
              <a:rPr lang="en-US" sz="4000" smtClean="0"/>
            </a:br>
            <a:r>
              <a:rPr lang="en-US" sz="4000" smtClean="0"/>
              <a:t>Municipal Services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4419600"/>
            <a:ext cx="74676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b="1" smtClean="0"/>
              <a:t>Dr. Hatem ELKADI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smtClean="0"/>
              <a:t>Government Services Delivery Program Director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smtClean="0"/>
              <a:t>Ministry of State for Administrative Development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smtClean="0"/>
              <a:t>hkadi@ad.gov.eg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Municipality Services</a:t>
            </a:r>
            <a:br>
              <a:rPr lang="en-US" sz="4000" smtClean="0"/>
            </a:br>
            <a:r>
              <a:rPr lang="en-US" sz="4000" smtClean="0"/>
              <a:t>Internal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Building permits</a:t>
            </a:r>
          </a:p>
          <a:p>
            <a:pPr eaLnBrk="1" hangingPunct="1">
              <a:defRPr/>
            </a:pPr>
            <a:r>
              <a:rPr lang="en-US" smtClean="0"/>
              <a:t>Commercial/industrial license</a:t>
            </a:r>
          </a:p>
          <a:p>
            <a:pPr eaLnBrk="1" hangingPunct="1">
              <a:defRPr/>
            </a:pPr>
            <a:r>
              <a:rPr lang="en-US" smtClean="0"/>
              <a:t>Low cost housing</a:t>
            </a:r>
          </a:p>
          <a:p>
            <a:pPr eaLnBrk="1" hangingPunct="1">
              <a:defRPr/>
            </a:pPr>
            <a:r>
              <a:rPr lang="en-US" smtClean="0"/>
              <a:t>Real Estate Taxation</a:t>
            </a:r>
          </a:p>
          <a:p>
            <a:pPr eaLnBrk="1" hangingPunct="1">
              <a:defRPr/>
            </a:pPr>
            <a:r>
              <a:rPr lang="en-US" smtClean="0"/>
              <a:t>Street Advertisement permits</a:t>
            </a:r>
          </a:p>
          <a:p>
            <a:pPr eaLnBrk="1" hangingPunct="1">
              <a:defRPr/>
            </a:pPr>
            <a:r>
              <a:rPr lang="en-US" smtClean="0"/>
              <a:t>Street works permits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Municipality Services</a:t>
            </a:r>
            <a:br>
              <a:rPr lang="en-US" sz="4000" smtClean="0"/>
            </a:br>
            <a:r>
              <a:rPr lang="en-US" sz="4000" smtClean="0"/>
              <a:t>External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Education</a:t>
            </a:r>
          </a:p>
          <a:p>
            <a:pPr eaLnBrk="1" hangingPunct="1">
              <a:defRPr/>
            </a:pPr>
            <a:r>
              <a:rPr lang="en-US" smtClean="0"/>
              <a:t>Health </a:t>
            </a:r>
          </a:p>
          <a:p>
            <a:pPr eaLnBrk="1" hangingPunct="1">
              <a:defRPr/>
            </a:pPr>
            <a:r>
              <a:rPr lang="en-US" smtClean="0"/>
              <a:t>Social Security</a:t>
            </a:r>
          </a:p>
          <a:p>
            <a:pPr eaLnBrk="1" hangingPunct="1">
              <a:defRPr/>
            </a:pPr>
            <a:r>
              <a:rPr lang="en-US" smtClean="0"/>
              <a:t>Labor</a:t>
            </a:r>
          </a:p>
          <a:p>
            <a:pPr eaLnBrk="1" hangingPunct="1">
              <a:defRPr/>
            </a:pPr>
            <a:r>
              <a:rPr lang="en-US" smtClean="0"/>
              <a:t>…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1371600" y="381000"/>
            <a:ext cx="6096000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0">
              <a:defRPr/>
            </a:pPr>
            <a:r>
              <a:rPr lang="en-US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Citizen Service Center</a:t>
            </a:r>
          </a:p>
          <a:p>
            <a:pPr algn="ctr" rtl="0">
              <a:defRPr/>
            </a:pPr>
            <a:r>
              <a:rPr lang="en-US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Conceptual Framework</a:t>
            </a:r>
            <a:endParaRPr lang="ar-EG" sz="40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228600" y="1752600"/>
            <a:ext cx="8382000" cy="4648200"/>
            <a:chOff x="240" y="912"/>
            <a:chExt cx="5280" cy="2928"/>
          </a:xfrm>
        </p:grpSpPr>
        <p:sp>
          <p:nvSpPr>
            <p:cNvPr id="121860" name="Text Box 4" descr="Parchment"/>
            <p:cNvSpPr txBox="1">
              <a:spLocks noChangeArrowheads="1"/>
            </p:cNvSpPr>
            <p:nvPr/>
          </p:nvSpPr>
          <p:spPr bwMode="auto">
            <a:xfrm>
              <a:off x="240" y="1680"/>
              <a:ext cx="365" cy="2160"/>
            </a:xfrm>
            <a:prstGeom prst="rect">
              <a:avLst/>
            </a:prstGeom>
            <a:blipFill dpi="0" rotWithShape="1">
              <a:blip r:embed="rId2"/>
              <a:srcRect/>
              <a:tile tx="0" ty="0" sx="100000" sy="100000" flip="none" algn="tl"/>
            </a:blipFill>
            <a:ln w="9525" algn="ctr">
              <a:solidFill>
                <a:srgbClr val="FF9900"/>
              </a:solidFill>
              <a:prstDash val="sysDot"/>
              <a:miter lim="800000"/>
              <a:headEnd/>
              <a:tailEnd/>
            </a:ln>
            <a:effectLst>
              <a:prstShdw prst="shdw17" dist="17961" dir="2700000">
                <a:srgbClr val="FF99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DSS</a:t>
              </a:r>
            </a:p>
          </p:txBody>
        </p:sp>
        <p:grpSp>
          <p:nvGrpSpPr>
            <p:cNvPr id="20485" name="Group 5"/>
            <p:cNvGrpSpPr>
              <a:grpSpLocks/>
            </p:cNvGrpSpPr>
            <p:nvPr/>
          </p:nvGrpSpPr>
          <p:grpSpPr bwMode="auto">
            <a:xfrm>
              <a:off x="768" y="912"/>
              <a:ext cx="3888" cy="2928"/>
              <a:chOff x="432" y="1008"/>
              <a:chExt cx="4303" cy="2928"/>
            </a:xfrm>
          </p:grpSpPr>
          <p:sp>
            <p:nvSpPr>
              <p:cNvPr id="121862" name="Rectangle 6"/>
              <p:cNvSpPr>
                <a:spLocks noChangeArrowheads="1"/>
              </p:cNvSpPr>
              <p:nvPr/>
            </p:nvSpPr>
            <p:spPr bwMode="auto">
              <a:xfrm>
                <a:off x="432" y="1008"/>
                <a:ext cx="4195" cy="498"/>
              </a:xfrm>
              <a:prstGeom prst="rect">
                <a:avLst/>
              </a:prstGeom>
              <a:solidFill>
                <a:schemeClr val="bg1"/>
              </a:solidFill>
              <a:ln w="57150" cmpd="thinThick">
                <a:solidFill>
                  <a:srgbClr val="FF6600"/>
                </a:solidFill>
                <a:miter lim="800000"/>
                <a:headEnd/>
                <a:tailEnd/>
              </a:ln>
              <a:effectLst>
                <a:prstShdw prst="shdw17" dist="17961" dir="2700000">
                  <a:srgbClr val="FF6600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b="1">
                    <a:solidFill>
                      <a:srgbClr val="FFFF00"/>
                    </a:solidFill>
                  </a:rPr>
                  <a:t>Front Desk</a:t>
                </a:r>
                <a:endParaRPr lang="ar-EG" sz="46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  <a:p>
                <a:pPr algn="ctr">
                  <a:defRPr/>
                </a:pPr>
                <a:r>
                  <a:rPr lang="en-US" sz="2200" b="1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Citizen Service Center</a:t>
                </a:r>
              </a:p>
            </p:txBody>
          </p:sp>
          <p:sp>
            <p:nvSpPr>
              <p:cNvPr id="20490" name="Line 7"/>
              <p:cNvSpPr>
                <a:spLocks noChangeShapeType="1"/>
              </p:cNvSpPr>
              <p:nvPr/>
            </p:nvSpPr>
            <p:spPr bwMode="auto">
              <a:xfrm flipH="1">
                <a:off x="4590" y="1012"/>
                <a:ext cx="14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ar-EG"/>
              </a:p>
            </p:txBody>
          </p:sp>
          <p:grpSp>
            <p:nvGrpSpPr>
              <p:cNvPr id="20491" name="Group 8"/>
              <p:cNvGrpSpPr>
                <a:grpSpLocks/>
              </p:cNvGrpSpPr>
              <p:nvPr/>
            </p:nvGrpSpPr>
            <p:grpSpPr bwMode="auto">
              <a:xfrm>
                <a:off x="432" y="1776"/>
                <a:ext cx="4272" cy="2160"/>
                <a:chOff x="432" y="1776"/>
                <a:chExt cx="4272" cy="2160"/>
              </a:xfrm>
            </p:grpSpPr>
            <p:sp>
              <p:nvSpPr>
                <p:cNvPr id="20494" name="Rectangle 9"/>
                <p:cNvSpPr>
                  <a:spLocks noChangeArrowheads="1"/>
                </p:cNvSpPr>
                <p:nvPr/>
              </p:nvSpPr>
              <p:spPr bwMode="auto">
                <a:xfrm>
                  <a:off x="432" y="1776"/>
                  <a:ext cx="4272" cy="2160"/>
                </a:xfrm>
                <a:prstGeom prst="rect">
                  <a:avLst/>
                </a:prstGeom>
                <a:solidFill>
                  <a:schemeClr val="bg1"/>
                </a:solidFill>
                <a:ln w="57150" cmpd="thinThick" algn="ctr">
                  <a:solidFill>
                    <a:srgbClr val="FF9900"/>
                  </a:solidFill>
                  <a:miter lim="800000"/>
                  <a:headEnd/>
                  <a:tailEnd/>
                </a:ln>
                <a:effectLst>
                  <a:prstShdw prst="shdw17" dist="17961" dir="2700000">
                    <a:srgbClr val="995C00"/>
                  </a:prstShdw>
                </a:effectLst>
              </p:spPr>
              <p:txBody>
                <a:bodyPr wrap="none" anchor="ctr"/>
                <a:lstStyle/>
                <a:p>
                  <a:endParaRPr lang="ar-EG"/>
                </a:p>
              </p:txBody>
            </p:sp>
            <p:sp>
              <p:nvSpPr>
                <p:cNvPr id="2049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975" y="1776"/>
                  <a:ext cx="1005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>
                      <a:solidFill>
                        <a:srgbClr val="FFFF00"/>
                      </a:solidFill>
                    </a:rPr>
                    <a:t>Back Office</a:t>
                  </a:r>
                </a:p>
              </p:txBody>
            </p:sp>
            <p:grpSp>
              <p:nvGrpSpPr>
                <p:cNvPr id="20496" name="Group 11"/>
                <p:cNvGrpSpPr>
                  <a:grpSpLocks/>
                </p:cNvGrpSpPr>
                <p:nvPr/>
              </p:nvGrpSpPr>
              <p:grpSpPr bwMode="auto">
                <a:xfrm>
                  <a:off x="480" y="2064"/>
                  <a:ext cx="4176" cy="1824"/>
                  <a:chOff x="432" y="1776"/>
                  <a:chExt cx="4224" cy="1824"/>
                </a:xfrm>
              </p:grpSpPr>
              <p:sp>
                <p:nvSpPr>
                  <p:cNvPr id="20497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432" y="1776"/>
                    <a:ext cx="4224" cy="1824"/>
                  </a:xfrm>
                  <a:prstGeom prst="rect">
                    <a:avLst/>
                  </a:prstGeom>
                  <a:blipFill dpi="0" rotWithShape="1">
                    <a:blip r:embed="rId3"/>
                    <a:srcRect/>
                    <a:tile tx="0" ty="0" sx="100000" sy="100000" flip="none" algn="tl"/>
                  </a:blipFill>
                  <a:ln w="9525">
                    <a:noFill/>
                    <a:miter lim="800000"/>
                    <a:headEnd/>
                    <a:tailEnd/>
                  </a:ln>
                  <a:effectLst>
                    <a:prstShdw prst="shdw17" dist="17961" dir="2700000">
                      <a:srgbClr val="999999"/>
                    </a:prstShdw>
                  </a:effectLst>
                </p:spPr>
                <p:txBody>
                  <a:bodyPr wrap="none" anchor="ctr"/>
                  <a:lstStyle/>
                  <a:p>
                    <a:pPr algn="ctr"/>
                    <a:endParaRPr lang="en-US" sz="1200" b="1"/>
                  </a:p>
                </p:txBody>
              </p:sp>
              <p:sp>
                <p:nvSpPr>
                  <p:cNvPr id="20498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792" y="1864"/>
                    <a:ext cx="720" cy="179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 algn="ctr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 rtl="0"/>
                    <a:r>
                      <a:rPr lang="en-US" sz="1200" b="1">
                        <a:solidFill>
                          <a:schemeClr val="tx2"/>
                        </a:solidFill>
                      </a:rPr>
                      <a:t>Dept 1</a:t>
                    </a:r>
                  </a:p>
                </p:txBody>
              </p:sp>
              <p:sp>
                <p:nvSpPr>
                  <p:cNvPr id="20499" name="Text Box 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72" y="1851"/>
                    <a:ext cx="944" cy="179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 algn="ctr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 rtl="0"/>
                    <a:r>
                      <a:rPr lang="en-US" sz="1200" b="1">
                        <a:solidFill>
                          <a:srgbClr val="000000"/>
                        </a:solidFill>
                      </a:rPr>
                      <a:t>Dept 3</a:t>
                    </a:r>
                    <a:endParaRPr lang="ar-EG" sz="12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0500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5" y="1856"/>
                    <a:ext cx="1199" cy="179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 rtl="0"/>
                    <a:r>
                      <a:rPr lang="en-US" sz="1200" b="1">
                        <a:solidFill>
                          <a:srgbClr val="000000"/>
                        </a:solidFill>
                      </a:rPr>
                      <a:t>Dept</a:t>
                    </a:r>
                    <a:endParaRPr lang="ar-EG" sz="12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0501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48" y="1864"/>
                    <a:ext cx="885" cy="179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 rtl="0"/>
                    <a:r>
                      <a:rPr lang="en-US" sz="1200" b="1">
                        <a:solidFill>
                          <a:srgbClr val="000000"/>
                        </a:solidFill>
                      </a:rPr>
                      <a:t>Dept 2</a:t>
                    </a:r>
                  </a:p>
                </p:txBody>
              </p:sp>
              <p:sp>
                <p:nvSpPr>
                  <p:cNvPr id="20502" name="Text Box 1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5" y="2424"/>
                    <a:ext cx="1202" cy="256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 rtl="0"/>
                    <a:r>
                      <a:rPr lang="en-US" sz="1200" b="1">
                        <a:solidFill>
                          <a:srgbClr val="000000"/>
                        </a:solidFill>
                      </a:rPr>
                      <a:t>Dept </a:t>
                    </a:r>
                    <a:endParaRPr lang="ar-EG" sz="1200" b="1">
                      <a:solidFill>
                        <a:srgbClr val="000000"/>
                      </a:solidFill>
                    </a:endParaRPr>
                  </a:p>
                  <a:p>
                    <a:pPr algn="ctr" rtl="0"/>
                    <a:endParaRPr lang="en-US" sz="8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0503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5" y="2136"/>
                    <a:ext cx="1199" cy="179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 rtl="0"/>
                    <a:r>
                      <a:rPr lang="en-US" sz="1200" b="1">
                        <a:solidFill>
                          <a:srgbClr val="000000"/>
                        </a:solidFill>
                      </a:rPr>
                      <a:t>Dept </a:t>
                    </a:r>
                    <a:endParaRPr lang="ar-EG" sz="12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1875" name="Oval 19">
                    <a:hlinkClick r:id="" action="ppaction://noaction" highlightClick="1"/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320"/>
                    <a:ext cx="359" cy="32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CCFF"/>
                      </a:gs>
                      <a:gs pos="50000">
                        <a:schemeClr val="bg1"/>
                      </a:gs>
                      <a:gs pos="100000">
                        <a:srgbClr val="00CCFF"/>
                      </a:gs>
                    </a:gsLst>
                    <a:lin ang="5400000" scaled="1"/>
                  </a:gradFill>
                  <a:ln w="38100" cmpd="dbl" algn="ctr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lnSpc>
                        <a:spcPct val="80000"/>
                      </a:lnSpc>
                      <a:defRPr/>
                    </a:pPr>
                    <a:r>
                      <a:rPr lang="ar-EG" sz="1200" b="1">
                        <a:solidFill>
                          <a:schemeClr val="tx2"/>
                        </a:solidFill>
                      </a:rPr>
                      <a:t>رسوم</a:t>
                    </a:r>
                  </a:p>
                  <a:p>
                    <a:pPr algn="ctr">
                      <a:lnSpc>
                        <a:spcPct val="80000"/>
                      </a:lnSpc>
                      <a:defRPr/>
                    </a:pPr>
                    <a:r>
                      <a:rPr lang="ar-EG" sz="1200" b="1">
                        <a:solidFill>
                          <a:schemeClr val="tx2"/>
                        </a:solidFill>
                      </a:rPr>
                      <a:t>التفتيش</a:t>
                    </a:r>
                    <a:endParaRPr lang="en-US" sz="12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21876" name="Oval 20">
                    <a:hlinkClick r:id="" action="ppaction://noaction" highlightClick="1"/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3176"/>
                    <a:ext cx="359" cy="32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CCFF"/>
                      </a:gs>
                      <a:gs pos="50000">
                        <a:schemeClr val="bg1"/>
                      </a:gs>
                      <a:gs pos="100000">
                        <a:srgbClr val="00CCFF"/>
                      </a:gs>
                    </a:gsLst>
                    <a:lin ang="5400000" scaled="1"/>
                  </a:gradFill>
                  <a:ln w="38100" cmpd="dbl" algn="ctr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lnSpc>
                        <a:spcPct val="80000"/>
                      </a:lnSpc>
                      <a:defRPr/>
                    </a:pPr>
                    <a:r>
                      <a:rPr lang="ar-EG" sz="1200" b="1">
                        <a:solidFill>
                          <a:schemeClr val="tx2"/>
                        </a:solidFill>
                      </a:rPr>
                      <a:t>التحقيقات</a:t>
                    </a:r>
                    <a:endParaRPr lang="en-US" sz="12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21877" name="Oval 21">
                    <a:hlinkClick r:id="" action="ppaction://noaction" highlightClick="1"/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42" y="2888"/>
                    <a:ext cx="358" cy="32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CCFF"/>
                      </a:gs>
                      <a:gs pos="50000">
                        <a:schemeClr val="bg1"/>
                      </a:gs>
                      <a:gs pos="100000">
                        <a:srgbClr val="00CCFF"/>
                      </a:gs>
                    </a:gsLst>
                    <a:lin ang="5400000" scaled="1"/>
                  </a:gradFill>
                  <a:ln w="38100" cmpd="dbl" algn="ctr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lnSpc>
                        <a:spcPct val="80000"/>
                      </a:lnSpc>
                      <a:defRPr/>
                    </a:pPr>
                    <a:r>
                      <a:rPr lang="ar-EG" sz="1200" b="1">
                        <a:solidFill>
                          <a:schemeClr val="tx2"/>
                        </a:solidFill>
                      </a:rPr>
                      <a:t>الاملاك</a:t>
                    </a:r>
                    <a:endParaRPr lang="en-US" sz="12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21878" name="Oval 22">
                    <a:hlinkClick r:id="" action="ppaction://noaction" highlightClick="1"/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608"/>
                    <a:ext cx="359" cy="32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CCFF"/>
                      </a:gs>
                      <a:gs pos="50000">
                        <a:schemeClr val="bg1"/>
                      </a:gs>
                      <a:gs pos="100000">
                        <a:srgbClr val="00CCFF"/>
                      </a:gs>
                    </a:gsLst>
                    <a:lin ang="5400000" scaled="1"/>
                  </a:gradFill>
                  <a:ln w="38100" cmpd="dbl" algn="ctr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lnSpc>
                        <a:spcPct val="80000"/>
                      </a:lnSpc>
                      <a:defRPr/>
                    </a:pPr>
                    <a:r>
                      <a:rPr lang="ar-EG" sz="1200" b="1">
                        <a:solidFill>
                          <a:schemeClr val="tx2"/>
                        </a:solidFill>
                      </a:rPr>
                      <a:t>الايجارات</a:t>
                    </a:r>
                    <a:endParaRPr lang="en-US" sz="12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21879" name="Oval 23">
                    <a:hlinkClick r:id="" action="ppaction://noaction" highlightClick="1"/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32" y="2072"/>
                    <a:ext cx="359" cy="328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00CCFF"/>
                      </a:gs>
                      <a:gs pos="50000">
                        <a:schemeClr val="bg1"/>
                      </a:gs>
                      <a:gs pos="100000">
                        <a:srgbClr val="00CCFF"/>
                      </a:gs>
                    </a:gsLst>
                    <a:lin ang="5400000" scaled="1"/>
                  </a:gradFill>
                  <a:ln w="38100" cmpd="dbl" algn="ctr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lnSpc>
                        <a:spcPct val="80000"/>
                      </a:lnSpc>
                      <a:defRPr/>
                    </a:pPr>
                    <a:r>
                      <a:rPr lang="ar-EG" sz="1200" b="1">
                        <a:solidFill>
                          <a:schemeClr val="tx2"/>
                        </a:solidFill>
                      </a:rPr>
                      <a:t>التحصيل</a:t>
                    </a:r>
                    <a:endParaRPr lang="en-US" sz="1200" b="1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121880" name="Oval 24">
                    <a:hlinkClick r:id="" action="ppaction://noaction" highlightClick="1"/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2648"/>
                    <a:ext cx="528" cy="27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00"/>
                      </a:gs>
                      <a:gs pos="50000">
                        <a:schemeClr val="bg1"/>
                      </a:gs>
                      <a:gs pos="100000">
                        <a:srgbClr val="FFFF00"/>
                      </a:gs>
                    </a:gsLst>
                    <a:lin ang="5400000" scaled="1"/>
                  </a:gradFill>
                  <a:ln w="38100" cmpd="dbl" algn="ctr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lnSpc>
                        <a:spcPct val="80000"/>
                      </a:lnSpc>
                      <a:defRPr/>
                    </a:pPr>
                    <a:r>
                      <a:rPr lang="ar-EG" sz="1200" b="1">
                        <a:solidFill>
                          <a:srgbClr val="000000"/>
                        </a:solidFill>
                      </a:rPr>
                      <a:t>ادارى</a:t>
                    </a:r>
                  </a:p>
                  <a:p>
                    <a:pPr algn="ctr">
                      <a:lnSpc>
                        <a:spcPct val="80000"/>
                      </a:lnSpc>
                      <a:defRPr/>
                    </a:pPr>
                    <a:r>
                      <a:rPr lang="ar-EG" sz="1200" b="1">
                        <a:solidFill>
                          <a:srgbClr val="000000"/>
                        </a:solidFill>
                      </a:rPr>
                      <a:t> المرافق</a:t>
                    </a:r>
                    <a:endParaRPr lang="en-US" sz="12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1881" name="Oval 25">
                    <a:hlinkClick r:id="" action="ppaction://noaction" highlightClick="1"/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2696"/>
                    <a:ext cx="428" cy="27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00"/>
                      </a:gs>
                      <a:gs pos="50000">
                        <a:schemeClr val="bg1"/>
                      </a:gs>
                      <a:gs pos="100000">
                        <a:srgbClr val="FFFF00"/>
                      </a:gs>
                    </a:gsLst>
                    <a:lin ang="5400000" scaled="1"/>
                  </a:gradFill>
                  <a:ln w="38100" cmpd="dbl" algn="ctr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lnSpc>
                        <a:spcPct val="80000"/>
                      </a:lnSpc>
                      <a:defRPr/>
                    </a:pPr>
                    <a:r>
                      <a:rPr lang="ar-EG" sz="1200" b="1">
                        <a:solidFill>
                          <a:srgbClr val="000000"/>
                        </a:solidFill>
                      </a:rPr>
                      <a:t>الجبانات</a:t>
                    </a:r>
                    <a:endParaRPr lang="en-US" sz="12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1882" name="Oval 26">
                    <a:hlinkClick r:id="" action="ppaction://noaction" highlightClick="1"/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2976"/>
                    <a:ext cx="528" cy="27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00"/>
                      </a:gs>
                      <a:gs pos="50000">
                        <a:schemeClr val="bg1"/>
                      </a:gs>
                      <a:gs pos="100000">
                        <a:srgbClr val="FFFF00"/>
                      </a:gs>
                    </a:gsLst>
                    <a:lin ang="5400000" scaled="1"/>
                  </a:gradFill>
                  <a:ln w="38100" cmpd="dbl" algn="ctr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lnSpc>
                        <a:spcPct val="80000"/>
                      </a:lnSpc>
                      <a:defRPr/>
                    </a:pPr>
                    <a:r>
                      <a:rPr lang="ar-EG" sz="1200" b="1">
                        <a:solidFill>
                          <a:srgbClr val="000000"/>
                        </a:solidFill>
                      </a:rPr>
                      <a:t>المصاعد</a:t>
                    </a:r>
                    <a:endParaRPr lang="en-US" sz="12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1883" name="Oval 27">
                    <a:hlinkClick r:id="" action="ppaction://noaction" highlightClick="1"/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2360"/>
                    <a:ext cx="528" cy="27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00"/>
                      </a:gs>
                      <a:gs pos="50000">
                        <a:schemeClr val="bg1"/>
                      </a:gs>
                      <a:gs pos="100000">
                        <a:srgbClr val="FFFF00"/>
                      </a:gs>
                    </a:gsLst>
                    <a:lin ang="5400000" scaled="1"/>
                  </a:gradFill>
                  <a:ln w="38100" cmpd="dbl" algn="ctr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lnSpc>
                        <a:spcPct val="80000"/>
                      </a:lnSpc>
                      <a:defRPr/>
                    </a:pPr>
                    <a:r>
                      <a:rPr lang="ar-EG" sz="1200" b="1">
                        <a:solidFill>
                          <a:srgbClr val="000000"/>
                        </a:solidFill>
                      </a:rPr>
                      <a:t>الاملاك</a:t>
                    </a:r>
                  </a:p>
                  <a:p>
                    <a:pPr algn="ctr">
                      <a:lnSpc>
                        <a:spcPct val="80000"/>
                      </a:lnSpc>
                      <a:defRPr/>
                    </a:pPr>
                    <a:r>
                      <a:rPr lang="ar-EG" sz="1200" b="1">
                        <a:solidFill>
                          <a:srgbClr val="000000"/>
                        </a:solidFill>
                      </a:rPr>
                      <a:t>الاميرية</a:t>
                    </a:r>
                    <a:endParaRPr lang="en-US" sz="12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1884" name="Oval 28">
                    <a:hlinkClick r:id="" action="ppaction://noaction" highlightClick="1"/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2984"/>
                    <a:ext cx="428" cy="27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00"/>
                      </a:gs>
                      <a:gs pos="50000">
                        <a:schemeClr val="bg1"/>
                      </a:gs>
                      <a:gs pos="100000">
                        <a:srgbClr val="FFFF00"/>
                      </a:gs>
                    </a:gsLst>
                    <a:lin ang="5400000" scaled="1"/>
                  </a:gradFill>
                  <a:ln w="38100" cmpd="dbl" algn="ctr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lnSpc>
                        <a:spcPct val="80000"/>
                      </a:lnSpc>
                      <a:defRPr/>
                    </a:pPr>
                    <a:r>
                      <a:rPr lang="ar-EG" sz="1200" b="1">
                        <a:solidFill>
                          <a:srgbClr val="000000"/>
                        </a:solidFill>
                      </a:rPr>
                      <a:t>الفنادق</a:t>
                    </a:r>
                  </a:p>
                  <a:p>
                    <a:pPr algn="ctr">
                      <a:lnSpc>
                        <a:spcPct val="80000"/>
                      </a:lnSpc>
                      <a:defRPr/>
                    </a:pPr>
                    <a:r>
                      <a:rPr lang="ar-EG" sz="1200" b="1">
                        <a:solidFill>
                          <a:srgbClr val="000000"/>
                        </a:solidFill>
                      </a:rPr>
                      <a:t>والملاهى</a:t>
                    </a:r>
                    <a:endParaRPr lang="en-US" sz="12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1885" name="Oval 29">
                    <a:hlinkClick r:id="" action="ppaction://noaction" highlightClick="1"/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784" y="2072"/>
                    <a:ext cx="528" cy="27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00"/>
                      </a:gs>
                      <a:gs pos="50000">
                        <a:schemeClr val="bg1"/>
                      </a:gs>
                      <a:gs pos="100000">
                        <a:srgbClr val="FFFF00"/>
                      </a:gs>
                    </a:gsLst>
                    <a:lin ang="5400000" scaled="1"/>
                  </a:gradFill>
                  <a:ln w="38100" cmpd="dbl" algn="ctr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lnSpc>
                        <a:spcPct val="80000"/>
                      </a:lnSpc>
                      <a:defRPr/>
                    </a:pPr>
                    <a:r>
                      <a:rPr lang="ar-EG" sz="1200" b="1">
                        <a:solidFill>
                          <a:srgbClr val="000000"/>
                        </a:solidFill>
                      </a:rPr>
                      <a:t>رخص</a:t>
                    </a:r>
                  </a:p>
                  <a:p>
                    <a:pPr algn="ctr">
                      <a:lnSpc>
                        <a:spcPct val="80000"/>
                      </a:lnSpc>
                      <a:defRPr/>
                    </a:pPr>
                    <a:r>
                      <a:rPr lang="ar-EG" sz="1200" b="1">
                        <a:solidFill>
                          <a:srgbClr val="000000"/>
                        </a:solidFill>
                      </a:rPr>
                      <a:t> البناء</a:t>
                    </a:r>
                    <a:endParaRPr lang="en-US" sz="12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1886" name="Oval 30">
                    <a:hlinkClick r:id="" action="ppaction://noaction" highlightClick="1"/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04" y="2080"/>
                    <a:ext cx="475" cy="27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00"/>
                      </a:gs>
                      <a:gs pos="50000">
                        <a:schemeClr val="bg1"/>
                      </a:gs>
                      <a:gs pos="100000">
                        <a:srgbClr val="FFFF00"/>
                      </a:gs>
                    </a:gsLst>
                    <a:lin ang="5400000" scaled="1"/>
                  </a:gradFill>
                  <a:ln w="38100" cmpd="dbl" algn="ctr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lnSpc>
                        <a:spcPct val="80000"/>
                      </a:lnSpc>
                      <a:defRPr/>
                    </a:pPr>
                    <a:r>
                      <a:rPr lang="ar-EG" sz="1200" b="1">
                        <a:solidFill>
                          <a:srgbClr val="000000"/>
                        </a:solidFill>
                      </a:rPr>
                      <a:t>مكتب</a:t>
                    </a:r>
                  </a:p>
                  <a:p>
                    <a:pPr algn="ctr">
                      <a:lnSpc>
                        <a:spcPct val="80000"/>
                      </a:lnSpc>
                      <a:defRPr/>
                    </a:pPr>
                    <a:r>
                      <a:rPr lang="ar-EG" sz="1200" b="1">
                        <a:solidFill>
                          <a:srgbClr val="000000"/>
                        </a:solidFill>
                      </a:rPr>
                      <a:t> الرسم</a:t>
                    </a:r>
                    <a:endParaRPr lang="en-US" sz="12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121887" name="Oval 31">
                    <a:hlinkClick r:id="" action="ppaction://noaction" highlightClick="1"/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60" y="2408"/>
                    <a:ext cx="428" cy="27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FFFF00"/>
                      </a:gs>
                      <a:gs pos="50000">
                        <a:schemeClr val="bg1"/>
                      </a:gs>
                      <a:gs pos="100000">
                        <a:srgbClr val="FFFF00"/>
                      </a:gs>
                    </a:gsLst>
                    <a:lin ang="5400000" scaled="1"/>
                  </a:gradFill>
                  <a:ln w="38100" cmpd="dbl" algn="ctr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algn="ctr">
                      <a:lnSpc>
                        <a:spcPct val="80000"/>
                      </a:lnSpc>
                      <a:defRPr/>
                    </a:pPr>
                    <a:r>
                      <a:rPr lang="ar-EG" sz="1200" b="1">
                        <a:solidFill>
                          <a:srgbClr val="000000"/>
                        </a:solidFill>
                      </a:rPr>
                      <a:t>مكتب</a:t>
                    </a:r>
                  </a:p>
                  <a:p>
                    <a:pPr algn="ctr">
                      <a:lnSpc>
                        <a:spcPct val="80000"/>
                      </a:lnSpc>
                      <a:defRPr/>
                    </a:pPr>
                    <a:r>
                      <a:rPr lang="ar-EG" sz="1200" b="1">
                        <a:solidFill>
                          <a:srgbClr val="000000"/>
                        </a:solidFill>
                      </a:rPr>
                      <a:t> الحفر</a:t>
                    </a:r>
                    <a:endParaRPr lang="en-US" sz="12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0517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5" y="2688"/>
                    <a:ext cx="1202" cy="256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 rtl="0"/>
                    <a:r>
                      <a:rPr lang="en-US" sz="1200" b="1">
                        <a:solidFill>
                          <a:srgbClr val="000000"/>
                        </a:solidFill>
                      </a:rPr>
                      <a:t>Dept </a:t>
                    </a:r>
                    <a:endParaRPr lang="ar-EG" sz="1200" b="1">
                      <a:solidFill>
                        <a:srgbClr val="000000"/>
                      </a:solidFill>
                    </a:endParaRPr>
                  </a:p>
                  <a:p>
                    <a:pPr algn="ctr" rtl="0"/>
                    <a:endParaRPr lang="en-US" sz="800" b="1">
                      <a:solidFill>
                        <a:srgbClr val="000000"/>
                      </a:solidFill>
                    </a:endParaRPr>
                  </a:p>
                </p:txBody>
              </p:sp>
              <p:sp>
                <p:nvSpPr>
                  <p:cNvPr id="20518" name="Text Box 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5" y="2968"/>
                    <a:ext cx="1202" cy="294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 rtl="0"/>
                    <a:r>
                      <a:rPr lang="en-US" sz="1200" b="1">
                        <a:solidFill>
                          <a:srgbClr val="000000"/>
                        </a:solidFill>
                      </a:rPr>
                      <a:t>Dept </a:t>
                    </a:r>
                    <a:endParaRPr lang="ar-EG" sz="1200" b="1">
                      <a:solidFill>
                        <a:srgbClr val="000000"/>
                      </a:solidFill>
                    </a:endParaRPr>
                  </a:p>
                  <a:p>
                    <a:pPr algn="ctr" rtl="0"/>
                    <a:endParaRPr lang="ar-EG" sz="1200"/>
                  </a:p>
                </p:txBody>
              </p:sp>
              <p:sp>
                <p:nvSpPr>
                  <p:cNvPr id="20519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5" y="3252"/>
                    <a:ext cx="1202" cy="179"/>
                  </a:xfrm>
                  <a:prstGeom prst="rect">
                    <a:avLst/>
                  </a:prstGeom>
                  <a:solidFill>
                    <a:srgbClr val="66CCFF"/>
                  </a:solidFill>
                  <a:ln w="9525">
                    <a:solidFill>
                      <a:schemeClr val="bg1"/>
                    </a:solidFill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 rtl="0"/>
                    <a:r>
                      <a:rPr lang="en-US" sz="1200" b="1">
                        <a:solidFill>
                          <a:srgbClr val="000000"/>
                        </a:solidFill>
                      </a:rPr>
                      <a:t>Dept</a:t>
                    </a:r>
                    <a:r>
                      <a:rPr lang="en-US" sz="1200"/>
                      <a:t> </a:t>
                    </a:r>
                    <a:endParaRPr lang="ar-EG" sz="1200"/>
                  </a:p>
                </p:txBody>
              </p:sp>
            </p:grpSp>
          </p:grpSp>
          <p:sp>
            <p:nvSpPr>
              <p:cNvPr id="20492" name="AutoShape 35"/>
              <p:cNvSpPr>
                <a:spLocks noChangeArrowheads="1"/>
              </p:cNvSpPr>
              <p:nvPr/>
            </p:nvSpPr>
            <p:spPr bwMode="auto">
              <a:xfrm rot="5400000">
                <a:off x="1128" y="1464"/>
                <a:ext cx="480" cy="336"/>
              </a:xfrm>
              <a:prstGeom prst="leftRightArrow">
                <a:avLst>
                  <a:gd name="adj1" fmla="val 50000"/>
                  <a:gd name="adj2" fmla="val 28571"/>
                </a:avLst>
              </a:prstGeom>
              <a:gradFill rotWithShape="1">
                <a:gsLst>
                  <a:gs pos="0">
                    <a:srgbClr val="FF9933"/>
                  </a:gs>
                  <a:gs pos="50000">
                    <a:srgbClr val="FFFF00"/>
                  </a:gs>
                  <a:gs pos="100000">
                    <a:srgbClr val="FF9933"/>
                  </a:gs>
                </a:gsLst>
                <a:lin ang="5400000" scaled="1"/>
              </a:gradFill>
              <a:ln w="9525" algn="ctr">
                <a:solidFill>
                  <a:srgbClr val="FF9933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ar-EG"/>
              </a:p>
            </p:txBody>
          </p:sp>
          <p:sp>
            <p:nvSpPr>
              <p:cNvPr id="20493" name="AutoShape 36"/>
              <p:cNvSpPr>
                <a:spLocks noChangeArrowheads="1"/>
              </p:cNvSpPr>
              <p:nvPr/>
            </p:nvSpPr>
            <p:spPr bwMode="auto">
              <a:xfrm rot="5400000">
                <a:off x="3480" y="1464"/>
                <a:ext cx="480" cy="336"/>
              </a:xfrm>
              <a:prstGeom prst="leftRightArrow">
                <a:avLst>
                  <a:gd name="adj1" fmla="val 50000"/>
                  <a:gd name="adj2" fmla="val 28571"/>
                </a:avLst>
              </a:prstGeom>
              <a:gradFill rotWithShape="1">
                <a:gsLst>
                  <a:gs pos="0">
                    <a:srgbClr val="FF9933"/>
                  </a:gs>
                  <a:gs pos="50000">
                    <a:srgbClr val="FFFF00"/>
                  </a:gs>
                  <a:gs pos="100000">
                    <a:srgbClr val="FF9933"/>
                  </a:gs>
                </a:gsLst>
                <a:lin ang="5400000" scaled="1"/>
              </a:gradFill>
              <a:ln w="9525" algn="ctr">
                <a:solidFill>
                  <a:srgbClr val="FF9933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ar-EG"/>
              </a:p>
            </p:txBody>
          </p:sp>
        </p:grpSp>
        <p:sp>
          <p:nvSpPr>
            <p:cNvPr id="20486" name="AutoShape 37"/>
            <p:cNvSpPr>
              <a:spLocks noChangeArrowheads="1"/>
            </p:cNvSpPr>
            <p:nvPr/>
          </p:nvSpPr>
          <p:spPr bwMode="auto">
            <a:xfrm>
              <a:off x="4464" y="2592"/>
              <a:ext cx="1056" cy="288"/>
            </a:xfrm>
            <a:prstGeom prst="leftRightArrow">
              <a:avLst>
                <a:gd name="adj1" fmla="val 50000"/>
                <a:gd name="adj2" fmla="val 73333"/>
              </a:avLst>
            </a:prstGeom>
            <a:gradFill rotWithShape="1">
              <a:gsLst>
                <a:gs pos="0">
                  <a:srgbClr val="FF9900"/>
                </a:gs>
                <a:gs pos="50000">
                  <a:srgbClr val="FFFF00"/>
                </a:gs>
                <a:gs pos="100000">
                  <a:srgbClr val="FF9900"/>
                </a:gs>
              </a:gsLst>
              <a:lin ang="0" scaled="1"/>
            </a:gradFill>
            <a:ln w="9525" algn="ctr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ar-EG"/>
            </a:p>
          </p:txBody>
        </p:sp>
        <p:sp>
          <p:nvSpPr>
            <p:cNvPr id="121894" name="Text Box 38" descr="Parchment"/>
            <p:cNvSpPr txBox="1">
              <a:spLocks noChangeArrowheads="1"/>
            </p:cNvSpPr>
            <p:nvPr/>
          </p:nvSpPr>
          <p:spPr bwMode="auto">
            <a:xfrm>
              <a:off x="4800" y="1680"/>
              <a:ext cx="433" cy="2160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 algn="ctr">
              <a:solidFill>
                <a:srgbClr val="FF9900"/>
              </a:solidFill>
              <a:miter lim="800000"/>
              <a:headEnd/>
              <a:tailEnd/>
            </a:ln>
            <a:effectLst>
              <a:prstShdw prst="shdw17" dist="17961" dir="2700000">
                <a:srgbClr val="FF99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r>
                <a:rPr lang="en-US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Security</a:t>
              </a:r>
            </a:p>
          </p:txBody>
        </p:sp>
        <p:sp>
          <p:nvSpPr>
            <p:cNvPr id="20488" name="AutoShape 39"/>
            <p:cNvSpPr>
              <a:spLocks noChangeArrowheads="1"/>
            </p:cNvSpPr>
            <p:nvPr/>
          </p:nvSpPr>
          <p:spPr bwMode="auto">
            <a:xfrm>
              <a:off x="528" y="2592"/>
              <a:ext cx="336" cy="288"/>
            </a:xfrm>
            <a:prstGeom prst="leftRightArrow">
              <a:avLst>
                <a:gd name="adj1" fmla="val 50000"/>
                <a:gd name="adj2" fmla="val 23333"/>
              </a:avLst>
            </a:prstGeom>
            <a:gradFill rotWithShape="1">
              <a:gsLst>
                <a:gs pos="0">
                  <a:srgbClr val="FF9900"/>
                </a:gs>
                <a:gs pos="50000">
                  <a:srgbClr val="FFFF00"/>
                </a:gs>
                <a:gs pos="100000">
                  <a:srgbClr val="FF9900"/>
                </a:gs>
              </a:gsLst>
              <a:lin ang="0" scaled="1"/>
            </a:gradFill>
            <a:ln w="9525" algn="ctr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ar-EG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2411413" y="1412875"/>
            <a:ext cx="4419600" cy="5105400"/>
            <a:chOff x="1776" y="720"/>
            <a:chExt cx="2784" cy="3216"/>
          </a:xfrm>
        </p:grpSpPr>
        <p:sp>
          <p:nvSpPr>
            <p:cNvPr id="21509" name="Rectangle 3"/>
            <p:cNvSpPr>
              <a:spLocks noChangeArrowheads="1"/>
            </p:cNvSpPr>
            <p:nvPr/>
          </p:nvSpPr>
          <p:spPr bwMode="auto">
            <a:xfrm>
              <a:off x="3168" y="2626"/>
              <a:ext cx="1392" cy="1310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 rtl="0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Dpts</a:t>
              </a:r>
            </a:p>
          </p:txBody>
        </p:sp>
        <p:sp>
          <p:nvSpPr>
            <p:cNvPr id="21510" name="Rectangle 4"/>
            <p:cNvSpPr>
              <a:spLocks noChangeArrowheads="1"/>
            </p:cNvSpPr>
            <p:nvPr/>
          </p:nvSpPr>
          <p:spPr bwMode="auto">
            <a:xfrm>
              <a:off x="1776" y="1137"/>
              <a:ext cx="1102" cy="1489"/>
            </a:xfrm>
            <a:prstGeom prst="rect">
              <a:avLst/>
            </a:prstGeom>
            <a:solidFill>
              <a:srgbClr val="00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 rtl="0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Top</a:t>
              </a:r>
            </a:p>
            <a:p>
              <a:pPr algn="ctr" rtl="0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Mgmt</a:t>
              </a:r>
            </a:p>
          </p:txBody>
        </p:sp>
        <p:sp>
          <p:nvSpPr>
            <p:cNvPr id="21511" name="Rectangle 5"/>
            <p:cNvSpPr>
              <a:spLocks noChangeArrowheads="1"/>
            </p:cNvSpPr>
            <p:nvPr/>
          </p:nvSpPr>
          <p:spPr bwMode="auto">
            <a:xfrm>
              <a:off x="2878" y="1137"/>
              <a:ext cx="1682" cy="148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 rtl="0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Information </a:t>
              </a:r>
            </a:p>
            <a:p>
              <a:pPr algn="ctr" rtl="0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Center</a:t>
              </a:r>
            </a:p>
          </p:txBody>
        </p:sp>
        <p:sp>
          <p:nvSpPr>
            <p:cNvPr id="21512" name="Rectangle 6"/>
            <p:cNvSpPr>
              <a:spLocks noChangeArrowheads="1"/>
            </p:cNvSpPr>
            <p:nvPr/>
          </p:nvSpPr>
          <p:spPr bwMode="auto">
            <a:xfrm>
              <a:off x="1776" y="2626"/>
              <a:ext cx="1392" cy="131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 algn="ctr" rtl="0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Citizen</a:t>
              </a:r>
            </a:p>
            <a:p>
              <a:pPr algn="ctr" rtl="0"/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Service</a:t>
              </a:r>
            </a:p>
          </p:txBody>
        </p:sp>
        <p:sp>
          <p:nvSpPr>
            <p:cNvPr id="124935" name="Rectangle 7"/>
            <p:cNvSpPr>
              <a:spLocks noChangeArrowheads="1"/>
            </p:cNvSpPr>
            <p:nvPr/>
          </p:nvSpPr>
          <p:spPr bwMode="auto">
            <a:xfrm>
              <a:off x="1776" y="720"/>
              <a:ext cx="2784" cy="417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r>
                <a:rPr lang="en-US" sz="2400">
                  <a:latin typeface="Times New Roman" pitchFamily="18" charset="0"/>
                  <a:cs typeface="Times New Roman" pitchFamily="18" charset="0"/>
                </a:rPr>
                <a:t>Municipality</a:t>
              </a:r>
            </a:p>
          </p:txBody>
        </p:sp>
        <p:grpSp>
          <p:nvGrpSpPr>
            <p:cNvPr id="21514" name="Group 8"/>
            <p:cNvGrpSpPr>
              <a:grpSpLocks/>
            </p:cNvGrpSpPr>
            <p:nvPr/>
          </p:nvGrpSpPr>
          <p:grpSpPr bwMode="auto">
            <a:xfrm>
              <a:off x="2240" y="3281"/>
              <a:ext cx="580" cy="469"/>
              <a:chOff x="480" y="2064"/>
              <a:chExt cx="480" cy="378"/>
            </a:xfrm>
          </p:grpSpPr>
          <p:sp>
            <p:nvSpPr>
              <p:cNvPr id="21535" name="laptop"/>
              <p:cNvSpPr>
                <a:spLocks noEditPoints="1" noChangeArrowheads="1"/>
              </p:cNvSpPr>
              <p:nvPr/>
            </p:nvSpPr>
            <p:spPr bwMode="auto">
              <a:xfrm>
                <a:off x="480" y="2064"/>
                <a:ext cx="384" cy="282"/>
              </a:xfrm>
              <a:custGeom>
                <a:avLst/>
                <a:gdLst>
                  <a:gd name="T0" fmla="*/ 1 w 21600"/>
                  <a:gd name="T1" fmla="*/ 0 h 21600"/>
                  <a:gd name="T2" fmla="*/ 1 w 21600"/>
                  <a:gd name="T3" fmla="*/ 1 h 21600"/>
                  <a:gd name="T4" fmla="*/ 6 w 21600"/>
                  <a:gd name="T5" fmla="*/ 0 h 21600"/>
                  <a:gd name="T6" fmla="*/ 6 w 21600"/>
                  <a:gd name="T7" fmla="*/ 1 h 21600"/>
                  <a:gd name="T8" fmla="*/ 3 w 21600"/>
                  <a:gd name="T9" fmla="*/ 0 h 21600"/>
                  <a:gd name="T10" fmla="*/ 3 w 21600"/>
                  <a:gd name="T11" fmla="*/ 4 h 21600"/>
                  <a:gd name="T12" fmla="*/ 0 w 21600"/>
                  <a:gd name="T13" fmla="*/ 4 h 21600"/>
                  <a:gd name="T14" fmla="*/ 7 w 21600"/>
                  <a:gd name="T15" fmla="*/ 4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4444 w 21600"/>
                  <a:gd name="T25" fmla="*/ 1838 h 21600"/>
                  <a:gd name="T26" fmla="*/ 17325 w 21600"/>
                  <a:gd name="T27" fmla="*/ 12332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3362" y="0"/>
                    </a:moveTo>
                    <a:lnTo>
                      <a:pt x="18327" y="0"/>
                    </a:lnTo>
                    <a:lnTo>
                      <a:pt x="18327" y="14347"/>
                    </a:lnTo>
                    <a:lnTo>
                      <a:pt x="3362" y="14347"/>
                    </a:lnTo>
                    <a:lnTo>
                      <a:pt x="3362" y="0"/>
                    </a:lnTo>
                    <a:close/>
                  </a:path>
                  <a:path w="21600" h="21600" extrusionOk="0">
                    <a:moveTo>
                      <a:pt x="3340" y="15068"/>
                    </a:moveTo>
                    <a:lnTo>
                      <a:pt x="0" y="19877"/>
                    </a:lnTo>
                    <a:lnTo>
                      <a:pt x="21600" y="19877"/>
                    </a:lnTo>
                    <a:lnTo>
                      <a:pt x="18327" y="15068"/>
                    </a:lnTo>
                    <a:lnTo>
                      <a:pt x="3340" y="15068"/>
                    </a:lnTo>
                    <a:close/>
                  </a:path>
                  <a:path w="21600" h="21600" extrusionOk="0">
                    <a:moveTo>
                      <a:pt x="0" y="1987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877"/>
                    </a:lnTo>
                    <a:lnTo>
                      <a:pt x="0" y="19877"/>
                    </a:lnTo>
                    <a:close/>
                  </a:path>
                  <a:path w="21600" h="21600" extrusionOk="0">
                    <a:moveTo>
                      <a:pt x="4186" y="1523"/>
                    </a:moveTo>
                    <a:lnTo>
                      <a:pt x="17547" y="1523"/>
                    </a:lnTo>
                    <a:lnTo>
                      <a:pt x="17547" y="12744"/>
                    </a:lnTo>
                    <a:lnTo>
                      <a:pt x="4186" y="12744"/>
                    </a:lnTo>
                    <a:lnTo>
                      <a:pt x="4186" y="1523"/>
                    </a:lnTo>
                    <a:close/>
                  </a:path>
                  <a:path w="21600" h="21600" extrusionOk="0">
                    <a:moveTo>
                      <a:pt x="3318" y="15549"/>
                    </a:moveTo>
                    <a:lnTo>
                      <a:pt x="2917" y="16110"/>
                    </a:lnTo>
                    <a:lnTo>
                      <a:pt x="18727" y="16110"/>
                    </a:lnTo>
                    <a:lnTo>
                      <a:pt x="18327" y="15549"/>
                    </a:lnTo>
                    <a:lnTo>
                      <a:pt x="3318" y="15549"/>
                    </a:lnTo>
                    <a:close/>
                  </a:path>
                  <a:path w="21600" h="21600" extrusionOk="0">
                    <a:moveTo>
                      <a:pt x="6213" y="18314"/>
                    </a:moveTo>
                    <a:lnTo>
                      <a:pt x="5946" y="18875"/>
                    </a:lnTo>
                    <a:lnTo>
                      <a:pt x="15766" y="18875"/>
                    </a:lnTo>
                    <a:lnTo>
                      <a:pt x="15499" y="18314"/>
                    </a:lnTo>
                    <a:lnTo>
                      <a:pt x="6213" y="18314"/>
                    </a:lnTo>
                    <a:close/>
                  </a:path>
                  <a:path w="21600" h="21600" extrusionOk="0">
                    <a:moveTo>
                      <a:pt x="2828" y="16471"/>
                    </a:moveTo>
                    <a:lnTo>
                      <a:pt x="2405" y="17072"/>
                    </a:lnTo>
                    <a:lnTo>
                      <a:pt x="19284" y="17072"/>
                    </a:lnTo>
                    <a:lnTo>
                      <a:pt x="18839" y="16471"/>
                    </a:lnTo>
                    <a:lnTo>
                      <a:pt x="2828" y="16471"/>
                    </a:lnTo>
                    <a:close/>
                  </a:path>
                  <a:path w="21600" h="21600" extrusionOk="0">
                    <a:moveTo>
                      <a:pt x="2316" y="17352"/>
                    </a:moveTo>
                    <a:lnTo>
                      <a:pt x="1871" y="17953"/>
                    </a:lnTo>
                    <a:lnTo>
                      <a:pt x="19863" y="17953"/>
                    </a:lnTo>
                    <a:lnTo>
                      <a:pt x="19395" y="17352"/>
                    </a:lnTo>
                    <a:lnTo>
                      <a:pt x="2316" y="17352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ar-EG"/>
              </a:p>
            </p:txBody>
          </p:sp>
          <p:sp>
            <p:nvSpPr>
              <p:cNvPr id="21536" name="laptop"/>
              <p:cNvSpPr>
                <a:spLocks noEditPoints="1" noChangeArrowheads="1"/>
              </p:cNvSpPr>
              <p:nvPr/>
            </p:nvSpPr>
            <p:spPr bwMode="auto">
              <a:xfrm>
                <a:off x="528" y="2112"/>
                <a:ext cx="384" cy="282"/>
              </a:xfrm>
              <a:custGeom>
                <a:avLst/>
                <a:gdLst>
                  <a:gd name="T0" fmla="*/ 1 w 21600"/>
                  <a:gd name="T1" fmla="*/ 0 h 21600"/>
                  <a:gd name="T2" fmla="*/ 1 w 21600"/>
                  <a:gd name="T3" fmla="*/ 1 h 21600"/>
                  <a:gd name="T4" fmla="*/ 6 w 21600"/>
                  <a:gd name="T5" fmla="*/ 0 h 21600"/>
                  <a:gd name="T6" fmla="*/ 6 w 21600"/>
                  <a:gd name="T7" fmla="*/ 1 h 21600"/>
                  <a:gd name="T8" fmla="*/ 3 w 21600"/>
                  <a:gd name="T9" fmla="*/ 0 h 21600"/>
                  <a:gd name="T10" fmla="*/ 3 w 21600"/>
                  <a:gd name="T11" fmla="*/ 4 h 21600"/>
                  <a:gd name="T12" fmla="*/ 0 w 21600"/>
                  <a:gd name="T13" fmla="*/ 4 h 21600"/>
                  <a:gd name="T14" fmla="*/ 7 w 21600"/>
                  <a:gd name="T15" fmla="*/ 4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4444 w 21600"/>
                  <a:gd name="T25" fmla="*/ 1838 h 21600"/>
                  <a:gd name="T26" fmla="*/ 17325 w 21600"/>
                  <a:gd name="T27" fmla="*/ 12332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3362" y="0"/>
                    </a:moveTo>
                    <a:lnTo>
                      <a:pt x="18327" y="0"/>
                    </a:lnTo>
                    <a:lnTo>
                      <a:pt x="18327" y="14347"/>
                    </a:lnTo>
                    <a:lnTo>
                      <a:pt x="3362" y="14347"/>
                    </a:lnTo>
                    <a:lnTo>
                      <a:pt x="3362" y="0"/>
                    </a:lnTo>
                    <a:close/>
                  </a:path>
                  <a:path w="21600" h="21600" extrusionOk="0">
                    <a:moveTo>
                      <a:pt x="3340" y="15068"/>
                    </a:moveTo>
                    <a:lnTo>
                      <a:pt x="0" y="19877"/>
                    </a:lnTo>
                    <a:lnTo>
                      <a:pt x="21600" y="19877"/>
                    </a:lnTo>
                    <a:lnTo>
                      <a:pt x="18327" y="15068"/>
                    </a:lnTo>
                    <a:lnTo>
                      <a:pt x="3340" y="15068"/>
                    </a:lnTo>
                    <a:close/>
                  </a:path>
                  <a:path w="21600" h="21600" extrusionOk="0">
                    <a:moveTo>
                      <a:pt x="0" y="1987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877"/>
                    </a:lnTo>
                    <a:lnTo>
                      <a:pt x="0" y="19877"/>
                    </a:lnTo>
                    <a:close/>
                  </a:path>
                  <a:path w="21600" h="21600" extrusionOk="0">
                    <a:moveTo>
                      <a:pt x="4186" y="1523"/>
                    </a:moveTo>
                    <a:lnTo>
                      <a:pt x="17547" y="1523"/>
                    </a:lnTo>
                    <a:lnTo>
                      <a:pt x="17547" y="12744"/>
                    </a:lnTo>
                    <a:lnTo>
                      <a:pt x="4186" y="12744"/>
                    </a:lnTo>
                    <a:lnTo>
                      <a:pt x="4186" y="1523"/>
                    </a:lnTo>
                    <a:close/>
                  </a:path>
                  <a:path w="21600" h="21600" extrusionOk="0">
                    <a:moveTo>
                      <a:pt x="3318" y="15549"/>
                    </a:moveTo>
                    <a:lnTo>
                      <a:pt x="2917" y="16110"/>
                    </a:lnTo>
                    <a:lnTo>
                      <a:pt x="18727" y="16110"/>
                    </a:lnTo>
                    <a:lnTo>
                      <a:pt x="18327" y="15549"/>
                    </a:lnTo>
                    <a:lnTo>
                      <a:pt x="3318" y="15549"/>
                    </a:lnTo>
                    <a:close/>
                  </a:path>
                  <a:path w="21600" h="21600" extrusionOk="0">
                    <a:moveTo>
                      <a:pt x="6213" y="18314"/>
                    </a:moveTo>
                    <a:lnTo>
                      <a:pt x="5946" y="18875"/>
                    </a:lnTo>
                    <a:lnTo>
                      <a:pt x="15766" y="18875"/>
                    </a:lnTo>
                    <a:lnTo>
                      <a:pt x="15499" y="18314"/>
                    </a:lnTo>
                    <a:lnTo>
                      <a:pt x="6213" y="18314"/>
                    </a:lnTo>
                    <a:close/>
                  </a:path>
                  <a:path w="21600" h="21600" extrusionOk="0">
                    <a:moveTo>
                      <a:pt x="2828" y="16471"/>
                    </a:moveTo>
                    <a:lnTo>
                      <a:pt x="2405" y="17072"/>
                    </a:lnTo>
                    <a:lnTo>
                      <a:pt x="19284" y="17072"/>
                    </a:lnTo>
                    <a:lnTo>
                      <a:pt x="18839" y="16471"/>
                    </a:lnTo>
                    <a:lnTo>
                      <a:pt x="2828" y="16471"/>
                    </a:lnTo>
                    <a:close/>
                  </a:path>
                  <a:path w="21600" h="21600" extrusionOk="0">
                    <a:moveTo>
                      <a:pt x="2316" y="17352"/>
                    </a:moveTo>
                    <a:lnTo>
                      <a:pt x="1871" y="17953"/>
                    </a:lnTo>
                    <a:lnTo>
                      <a:pt x="19863" y="17953"/>
                    </a:lnTo>
                    <a:lnTo>
                      <a:pt x="19395" y="17352"/>
                    </a:lnTo>
                    <a:lnTo>
                      <a:pt x="2316" y="17352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ar-EG"/>
              </a:p>
            </p:txBody>
          </p:sp>
          <p:sp>
            <p:nvSpPr>
              <p:cNvPr id="21537" name="laptop"/>
              <p:cNvSpPr>
                <a:spLocks noEditPoints="1" noChangeArrowheads="1"/>
              </p:cNvSpPr>
              <p:nvPr/>
            </p:nvSpPr>
            <p:spPr bwMode="auto">
              <a:xfrm>
                <a:off x="576" y="2160"/>
                <a:ext cx="384" cy="282"/>
              </a:xfrm>
              <a:custGeom>
                <a:avLst/>
                <a:gdLst>
                  <a:gd name="T0" fmla="*/ 1 w 21600"/>
                  <a:gd name="T1" fmla="*/ 0 h 21600"/>
                  <a:gd name="T2" fmla="*/ 1 w 21600"/>
                  <a:gd name="T3" fmla="*/ 1 h 21600"/>
                  <a:gd name="T4" fmla="*/ 6 w 21600"/>
                  <a:gd name="T5" fmla="*/ 0 h 21600"/>
                  <a:gd name="T6" fmla="*/ 6 w 21600"/>
                  <a:gd name="T7" fmla="*/ 1 h 21600"/>
                  <a:gd name="T8" fmla="*/ 3 w 21600"/>
                  <a:gd name="T9" fmla="*/ 0 h 21600"/>
                  <a:gd name="T10" fmla="*/ 3 w 21600"/>
                  <a:gd name="T11" fmla="*/ 4 h 21600"/>
                  <a:gd name="T12" fmla="*/ 0 w 21600"/>
                  <a:gd name="T13" fmla="*/ 4 h 21600"/>
                  <a:gd name="T14" fmla="*/ 7 w 21600"/>
                  <a:gd name="T15" fmla="*/ 4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4444 w 21600"/>
                  <a:gd name="T25" fmla="*/ 1838 h 21600"/>
                  <a:gd name="T26" fmla="*/ 17325 w 21600"/>
                  <a:gd name="T27" fmla="*/ 12332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3362" y="0"/>
                    </a:moveTo>
                    <a:lnTo>
                      <a:pt x="18327" y="0"/>
                    </a:lnTo>
                    <a:lnTo>
                      <a:pt x="18327" y="14347"/>
                    </a:lnTo>
                    <a:lnTo>
                      <a:pt x="3362" y="14347"/>
                    </a:lnTo>
                    <a:lnTo>
                      <a:pt x="3362" y="0"/>
                    </a:lnTo>
                    <a:close/>
                  </a:path>
                  <a:path w="21600" h="21600" extrusionOk="0">
                    <a:moveTo>
                      <a:pt x="3340" y="15068"/>
                    </a:moveTo>
                    <a:lnTo>
                      <a:pt x="0" y="19877"/>
                    </a:lnTo>
                    <a:lnTo>
                      <a:pt x="21600" y="19877"/>
                    </a:lnTo>
                    <a:lnTo>
                      <a:pt x="18327" y="15068"/>
                    </a:lnTo>
                    <a:lnTo>
                      <a:pt x="3340" y="15068"/>
                    </a:lnTo>
                    <a:close/>
                  </a:path>
                  <a:path w="21600" h="21600" extrusionOk="0">
                    <a:moveTo>
                      <a:pt x="0" y="1987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877"/>
                    </a:lnTo>
                    <a:lnTo>
                      <a:pt x="0" y="19877"/>
                    </a:lnTo>
                    <a:close/>
                  </a:path>
                  <a:path w="21600" h="21600" extrusionOk="0">
                    <a:moveTo>
                      <a:pt x="4186" y="1523"/>
                    </a:moveTo>
                    <a:lnTo>
                      <a:pt x="17547" y="1523"/>
                    </a:lnTo>
                    <a:lnTo>
                      <a:pt x="17547" y="12744"/>
                    </a:lnTo>
                    <a:lnTo>
                      <a:pt x="4186" y="12744"/>
                    </a:lnTo>
                    <a:lnTo>
                      <a:pt x="4186" y="1523"/>
                    </a:lnTo>
                    <a:close/>
                  </a:path>
                  <a:path w="21600" h="21600" extrusionOk="0">
                    <a:moveTo>
                      <a:pt x="3318" y="15549"/>
                    </a:moveTo>
                    <a:lnTo>
                      <a:pt x="2917" y="16110"/>
                    </a:lnTo>
                    <a:lnTo>
                      <a:pt x="18727" y="16110"/>
                    </a:lnTo>
                    <a:lnTo>
                      <a:pt x="18327" y="15549"/>
                    </a:lnTo>
                    <a:lnTo>
                      <a:pt x="3318" y="15549"/>
                    </a:lnTo>
                    <a:close/>
                  </a:path>
                  <a:path w="21600" h="21600" extrusionOk="0">
                    <a:moveTo>
                      <a:pt x="6213" y="18314"/>
                    </a:moveTo>
                    <a:lnTo>
                      <a:pt x="5946" y="18875"/>
                    </a:lnTo>
                    <a:lnTo>
                      <a:pt x="15766" y="18875"/>
                    </a:lnTo>
                    <a:lnTo>
                      <a:pt x="15499" y="18314"/>
                    </a:lnTo>
                    <a:lnTo>
                      <a:pt x="6213" y="18314"/>
                    </a:lnTo>
                    <a:close/>
                  </a:path>
                  <a:path w="21600" h="21600" extrusionOk="0">
                    <a:moveTo>
                      <a:pt x="2828" y="16471"/>
                    </a:moveTo>
                    <a:lnTo>
                      <a:pt x="2405" y="17072"/>
                    </a:lnTo>
                    <a:lnTo>
                      <a:pt x="19284" y="17072"/>
                    </a:lnTo>
                    <a:lnTo>
                      <a:pt x="18839" y="16471"/>
                    </a:lnTo>
                    <a:lnTo>
                      <a:pt x="2828" y="16471"/>
                    </a:lnTo>
                    <a:close/>
                  </a:path>
                  <a:path w="21600" h="21600" extrusionOk="0">
                    <a:moveTo>
                      <a:pt x="2316" y="17352"/>
                    </a:moveTo>
                    <a:lnTo>
                      <a:pt x="1871" y="17953"/>
                    </a:lnTo>
                    <a:lnTo>
                      <a:pt x="19863" y="17953"/>
                    </a:lnTo>
                    <a:lnTo>
                      <a:pt x="19395" y="17352"/>
                    </a:lnTo>
                    <a:lnTo>
                      <a:pt x="2316" y="17352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ar-EG"/>
              </a:p>
            </p:txBody>
          </p:sp>
        </p:grpSp>
        <p:grpSp>
          <p:nvGrpSpPr>
            <p:cNvPr id="21515" name="Group 12"/>
            <p:cNvGrpSpPr>
              <a:grpSpLocks/>
            </p:cNvGrpSpPr>
            <p:nvPr/>
          </p:nvGrpSpPr>
          <p:grpSpPr bwMode="auto">
            <a:xfrm>
              <a:off x="3922" y="1852"/>
              <a:ext cx="580" cy="469"/>
              <a:chOff x="480" y="2064"/>
              <a:chExt cx="480" cy="378"/>
            </a:xfrm>
          </p:grpSpPr>
          <p:sp>
            <p:nvSpPr>
              <p:cNvPr id="21532" name="laptop"/>
              <p:cNvSpPr>
                <a:spLocks noEditPoints="1" noChangeArrowheads="1"/>
              </p:cNvSpPr>
              <p:nvPr/>
            </p:nvSpPr>
            <p:spPr bwMode="auto">
              <a:xfrm>
                <a:off x="480" y="2064"/>
                <a:ext cx="384" cy="282"/>
              </a:xfrm>
              <a:custGeom>
                <a:avLst/>
                <a:gdLst>
                  <a:gd name="T0" fmla="*/ 1 w 21600"/>
                  <a:gd name="T1" fmla="*/ 0 h 21600"/>
                  <a:gd name="T2" fmla="*/ 1 w 21600"/>
                  <a:gd name="T3" fmla="*/ 1 h 21600"/>
                  <a:gd name="T4" fmla="*/ 6 w 21600"/>
                  <a:gd name="T5" fmla="*/ 0 h 21600"/>
                  <a:gd name="T6" fmla="*/ 6 w 21600"/>
                  <a:gd name="T7" fmla="*/ 1 h 21600"/>
                  <a:gd name="T8" fmla="*/ 3 w 21600"/>
                  <a:gd name="T9" fmla="*/ 0 h 21600"/>
                  <a:gd name="T10" fmla="*/ 3 w 21600"/>
                  <a:gd name="T11" fmla="*/ 4 h 21600"/>
                  <a:gd name="T12" fmla="*/ 0 w 21600"/>
                  <a:gd name="T13" fmla="*/ 4 h 21600"/>
                  <a:gd name="T14" fmla="*/ 7 w 21600"/>
                  <a:gd name="T15" fmla="*/ 4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4444 w 21600"/>
                  <a:gd name="T25" fmla="*/ 1838 h 21600"/>
                  <a:gd name="T26" fmla="*/ 17325 w 21600"/>
                  <a:gd name="T27" fmla="*/ 12332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3362" y="0"/>
                    </a:moveTo>
                    <a:lnTo>
                      <a:pt x="18327" y="0"/>
                    </a:lnTo>
                    <a:lnTo>
                      <a:pt x="18327" y="14347"/>
                    </a:lnTo>
                    <a:lnTo>
                      <a:pt x="3362" y="14347"/>
                    </a:lnTo>
                    <a:lnTo>
                      <a:pt x="3362" y="0"/>
                    </a:lnTo>
                    <a:close/>
                  </a:path>
                  <a:path w="21600" h="21600" extrusionOk="0">
                    <a:moveTo>
                      <a:pt x="3340" y="15068"/>
                    </a:moveTo>
                    <a:lnTo>
                      <a:pt x="0" y="19877"/>
                    </a:lnTo>
                    <a:lnTo>
                      <a:pt x="21600" y="19877"/>
                    </a:lnTo>
                    <a:lnTo>
                      <a:pt x="18327" y="15068"/>
                    </a:lnTo>
                    <a:lnTo>
                      <a:pt x="3340" y="15068"/>
                    </a:lnTo>
                    <a:close/>
                  </a:path>
                  <a:path w="21600" h="21600" extrusionOk="0">
                    <a:moveTo>
                      <a:pt x="0" y="1987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877"/>
                    </a:lnTo>
                    <a:lnTo>
                      <a:pt x="0" y="19877"/>
                    </a:lnTo>
                    <a:close/>
                  </a:path>
                  <a:path w="21600" h="21600" extrusionOk="0">
                    <a:moveTo>
                      <a:pt x="4186" y="1523"/>
                    </a:moveTo>
                    <a:lnTo>
                      <a:pt x="17547" y="1523"/>
                    </a:lnTo>
                    <a:lnTo>
                      <a:pt x="17547" y="12744"/>
                    </a:lnTo>
                    <a:lnTo>
                      <a:pt x="4186" y="12744"/>
                    </a:lnTo>
                    <a:lnTo>
                      <a:pt x="4186" y="1523"/>
                    </a:lnTo>
                    <a:close/>
                  </a:path>
                  <a:path w="21600" h="21600" extrusionOk="0">
                    <a:moveTo>
                      <a:pt x="3318" y="15549"/>
                    </a:moveTo>
                    <a:lnTo>
                      <a:pt x="2917" y="16110"/>
                    </a:lnTo>
                    <a:lnTo>
                      <a:pt x="18727" y="16110"/>
                    </a:lnTo>
                    <a:lnTo>
                      <a:pt x="18327" y="15549"/>
                    </a:lnTo>
                    <a:lnTo>
                      <a:pt x="3318" y="15549"/>
                    </a:lnTo>
                    <a:close/>
                  </a:path>
                  <a:path w="21600" h="21600" extrusionOk="0">
                    <a:moveTo>
                      <a:pt x="6213" y="18314"/>
                    </a:moveTo>
                    <a:lnTo>
                      <a:pt x="5946" y="18875"/>
                    </a:lnTo>
                    <a:lnTo>
                      <a:pt x="15766" y="18875"/>
                    </a:lnTo>
                    <a:lnTo>
                      <a:pt x="15499" y="18314"/>
                    </a:lnTo>
                    <a:lnTo>
                      <a:pt x="6213" y="18314"/>
                    </a:lnTo>
                    <a:close/>
                  </a:path>
                  <a:path w="21600" h="21600" extrusionOk="0">
                    <a:moveTo>
                      <a:pt x="2828" y="16471"/>
                    </a:moveTo>
                    <a:lnTo>
                      <a:pt x="2405" y="17072"/>
                    </a:lnTo>
                    <a:lnTo>
                      <a:pt x="19284" y="17072"/>
                    </a:lnTo>
                    <a:lnTo>
                      <a:pt x="18839" y="16471"/>
                    </a:lnTo>
                    <a:lnTo>
                      <a:pt x="2828" y="16471"/>
                    </a:lnTo>
                    <a:close/>
                  </a:path>
                  <a:path w="21600" h="21600" extrusionOk="0">
                    <a:moveTo>
                      <a:pt x="2316" y="17352"/>
                    </a:moveTo>
                    <a:lnTo>
                      <a:pt x="1871" y="17953"/>
                    </a:lnTo>
                    <a:lnTo>
                      <a:pt x="19863" y="17953"/>
                    </a:lnTo>
                    <a:lnTo>
                      <a:pt x="19395" y="17352"/>
                    </a:lnTo>
                    <a:lnTo>
                      <a:pt x="2316" y="17352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ar-EG"/>
              </a:p>
            </p:txBody>
          </p:sp>
          <p:sp>
            <p:nvSpPr>
              <p:cNvPr id="21533" name="laptop"/>
              <p:cNvSpPr>
                <a:spLocks noEditPoints="1" noChangeArrowheads="1"/>
              </p:cNvSpPr>
              <p:nvPr/>
            </p:nvSpPr>
            <p:spPr bwMode="auto">
              <a:xfrm>
                <a:off x="528" y="2112"/>
                <a:ext cx="384" cy="282"/>
              </a:xfrm>
              <a:custGeom>
                <a:avLst/>
                <a:gdLst>
                  <a:gd name="T0" fmla="*/ 1 w 21600"/>
                  <a:gd name="T1" fmla="*/ 0 h 21600"/>
                  <a:gd name="T2" fmla="*/ 1 w 21600"/>
                  <a:gd name="T3" fmla="*/ 1 h 21600"/>
                  <a:gd name="T4" fmla="*/ 6 w 21600"/>
                  <a:gd name="T5" fmla="*/ 0 h 21600"/>
                  <a:gd name="T6" fmla="*/ 6 w 21600"/>
                  <a:gd name="T7" fmla="*/ 1 h 21600"/>
                  <a:gd name="T8" fmla="*/ 3 w 21600"/>
                  <a:gd name="T9" fmla="*/ 0 h 21600"/>
                  <a:gd name="T10" fmla="*/ 3 w 21600"/>
                  <a:gd name="T11" fmla="*/ 4 h 21600"/>
                  <a:gd name="T12" fmla="*/ 0 w 21600"/>
                  <a:gd name="T13" fmla="*/ 4 h 21600"/>
                  <a:gd name="T14" fmla="*/ 7 w 21600"/>
                  <a:gd name="T15" fmla="*/ 4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4444 w 21600"/>
                  <a:gd name="T25" fmla="*/ 1838 h 21600"/>
                  <a:gd name="T26" fmla="*/ 17325 w 21600"/>
                  <a:gd name="T27" fmla="*/ 12332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3362" y="0"/>
                    </a:moveTo>
                    <a:lnTo>
                      <a:pt x="18327" y="0"/>
                    </a:lnTo>
                    <a:lnTo>
                      <a:pt x="18327" y="14347"/>
                    </a:lnTo>
                    <a:lnTo>
                      <a:pt x="3362" y="14347"/>
                    </a:lnTo>
                    <a:lnTo>
                      <a:pt x="3362" y="0"/>
                    </a:lnTo>
                    <a:close/>
                  </a:path>
                  <a:path w="21600" h="21600" extrusionOk="0">
                    <a:moveTo>
                      <a:pt x="3340" y="15068"/>
                    </a:moveTo>
                    <a:lnTo>
                      <a:pt x="0" y="19877"/>
                    </a:lnTo>
                    <a:lnTo>
                      <a:pt x="21600" y="19877"/>
                    </a:lnTo>
                    <a:lnTo>
                      <a:pt x="18327" y="15068"/>
                    </a:lnTo>
                    <a:lnTo>
                      <a:pt x="3340" y="15068"/>
                    </a:lnTo>
                    <a:close/>
                  </a:path>
                  <a:path w="21600" h="21600" extrusionOk="0">
                    <a:moveTo>
                      <a:pt x="0" y="1987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877"/>
                    </a:lnTo>
                    <a:lnTo>
                      <a:pt x="0" y="19877"/>
                    </a:lnTo>
                    <a:close/>
                  </a:path>
                  <a:path w="21600" h="21600" extrusionOk="0">
                    <a:moveTo>
                      <a:pt x="4186" y="1523"/>
                    </a:moveTo>
                    <a:lnTo>
                      <a:pt x="17547" y="1523"/>
                    </a:lnTo>
                    <a:lnTo>
                      <a:pt x="17547" y="12744"/>
                    </a:lnTo>
                    <a:lnTo>
                      <a:pt x="4186" y="12744"/>
                    </a:lnTo>
                    <a:lnTo>
                      <a:pt x="4186" y="1523"/>
                    </a:lnTo>
                    <a:close/>
                  </a:path>
                  <a:path w="21600" h="21600" extrusionOk="0">
                    <a:moveTo>
                      <a:pt x="3318" y="15549"/>
                    </a:moveTo>
                    <a:lnTo>
                      <a:pt x="2917" y="16110"/>
                    </a:lnTo>
                    <a:lnTo>
                      <a:pt x="18727" y="16110"/>
                    </a:lnTo>
                    <a:lnTo>
                      <a:pt x="18327" y="15549"/>
                    </a:lnTo>
                    <a:lnTo>
                      <a:pt x="3318" y="15549"/>
                    </a:lnTo>
                    <a:close/>
                  </a:path>
                  <a:path w="21600" h="21600" extrusionOk="0">
                    <a:moveTo>
                      <a:pt x="6213" y="18314"/>
                    </a:moveTo>
                    <a:lnTo>
                      <a:pt x="5946" y="18875"/>
                    </a:lnTo>
                    <a:lnTo>
                      <a:pt x="15766" y="18875"/>
                    </a:lnTo>
                    <a:lnTo>
                      <a:pt x="15499" y="18314"/>
                    </a:lnTo>
                    <a:lnTo>
                      <a:pt x="6213" y="18314"/>
                    </a:lnTo>
                    <a:close/>
                  </a:path>
                  <a:path w="21600" h="21600" extrusionOk="0">
                    <a:moveTo>
                      <a:pt x="2828" y="16471"/>
                    </a:moveTo>
                    <a:lnTo>
                      <a:pt x="2405" y="17072"/>
                    </a:lnTo>
                    <a:lnTo>
                      <a:pt x="19284" y="17072"/>
                    </a:lnTo>
                    <a:lnTo>
                      <a:pt x="18839" y="16471"/>
                    </a:lnTo>
                    <a:lnTo>
                      <a:pt x="2828" y="16471"/>
                    </a:lnTo>
                    <a:close/>
                  </a:path>
                  <a:path w="21600" h="21600" extrusionOk="0">
                    <a:moveTo>
                      <a:pt x="2316" y="17352"/>
                    </a:moveTo>
                    <a:lnTo>
                      <a:pt x="1871" y="17953"/>
                    </a:lnTo>
                    <a:lnTo>
                      <a:pt x="19863" y="17953"/>
                    </a:lnTo>
                    <a:lnTo>
                      <a:pt x="19395" y="17352"/>
                    </a:lnTo>
                    <a:lnTo>
                      <a:pt x="2316" y="17352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ar-EG"/>
              </a:p>
            </p:txBody>
          </p:sp>
          <p:sp>
            <p:nvSpPr>
              <p:cNvPr id="21534" name="laptop"/>
              <p:cNvSpPr>
                <a:spLocks noEditPoints="1" noChangeArrowheads="1"/>
              </p:cNvSpPr>
              <p:nvPr/>
            </p:nvSpPr>
            <p:spPr bwMode="auto">
              <a:xfrm>
                <a:off x="576" y="2160"/>
                <a:ext cx="384" cy="282"/>
              </a:xfrm>
              <a:custGeom>
                <a:avLst/>
                <a:gdLst>
                  <a:gd name="T0" fmla="*/ 1 w 21600"/>
                  <a:gd name="T1" fmla="*/ 0 h 21600"/>
                  <a:gd name="T2" fmla="*/ 1 w 21600"/>
                  <a:gd name="T3" fmla="*/ 1 h 21600"/>
                  <a:gd name="T4" fmla="*/ 6 w 21600"/>
                  <a:gd name="T5" fmla="*/ 0 h 21600"/>
                  <a:gd name="T6" fmla="*/ 6 w 21600"/>
                  <a:gd name="T7" fmla="*/ 1 h 21600"/>
                  <a:gd name="T8" fmla="*/ 3 w 21600"/>
                  <a:gd name="T9" fmla="*/ 0 h 21600"/>
                  <a:gd name="T10" fmla="*/ 3 w 21600"/>
                  <a:gd name="T11" fmla="*/ 4 h 21600"/>
                  <a:gd name="T12" fmla="*/ 0 w 21600"/>
                  <a:gd name="T13" fmla="*/ 4 h 21600"/>
                  <a:gd name="T14" fmla="*/ 7 w 21600"/>
                  <a:gd name="T15" fmla="*/ 4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4444 w 21600"/>
                  <a:gd name="T25" fmla="*/ 1838 h 21600"/>
                  <a:gd name="T26" fmla="*/ 17325 w 21600"/>
                  <a:gd name="T27" fmla="*/ 12332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3362" y="0"/>
                    </a:moveTo>
                    <a:lnTo>
                      <a:pt x="18327" y="0"/>
                    </a:lnTo>
                    <a:lnTo>
                      <a:pt x="18327" y="14347"/>
                    </a:lnTo>
                    <a:lnTo>
                      <a:pt x="3362" y="14347"/>
                    </a:lnTo>
                    <a:lnTo>
                      <a:pt x="3362" y="0"/>
                    </a:lnTo>
                    <a:close/>
                  </a:path>
                  <a:path w="21600" h="21600" extrusionOk="0">
                    <a:moveTo>
                      <a:pt x="3340" y="15068"/>
                    </a:moveTo>
                    <a:lnTo>
                      <a:pt x="0" y="19877"/>
                    </a:lnTo>
                    <a:lnTo>
                      <a:pt x="21600" y="19877"/>
                    </a:lnTo>
                    <a:lnTo>
                      <a:pt x="18327" y="15068"/>
                    </a:lnTo>
                    <a:lnTo>
                      <a:pt x="3340" y="15068"/>
                    </a:lnTo>
                    <a:close/>
                  </a:path>
                  <a:path w="21600" h="21600" extrusionOk="0">
                    <a:moveTo>
                      <a:pt x="0" y="1987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877"/>
                    </a:lnTo>
                    <a:lnTo>
                      <a:pt x="0" y="19877"/>
                    </a:lnTo>
                    <a:close/>
                  </a:path>
                  <a:path w="21600" h="21600" extrusionOk="0">
                    <a:moveTo>
                      <a:pt x="4186" y="1523"/>
                    </a:moveTo>
                    <a:lnTo>
                      <a:pt x="17547" y="1523"/>
                    </a:lnTo>
                    <a:lnTo>
                      <a:pt x="17547" y="12744"/>
                    </a:lnTo>
                    <a:lnTo>
                      <a:pt x="4186" y="12744"/>
                    </a:lnTo>
                    <a:lnTo>
                      <a:pt x="4186" y="1523"/>
                    </a:lnTo>
                    <a:close/>
                  </a:path>
                  <a:path w="21600" h="21600" extrusionOk="0">
                    <a:moveTo>
                      <a:pt x="3318" y="15549"/>
                    </a:moveTo>
                    <a:lnTo>
                      <a:pt x="2917" y="16110"/>
                    </a:lnTo>
                    <a:lnTo>
                      <a:pt x="18727" y="16110"/>
                    </a:lnTo>
                    <a:lnTo>
                      <a:pt x="18327" y="15549"/>
                    </a:lnTo>
                    <a:lnTo>
                      <a:pt x="3318" y="15549"/>
                    </a:lnTo>
                    <a:close/>
                  </a:path>
                  <a:path w="21600" h="21600" extrusionOk="0">
                    <a:moveTo>
                      <a:pt x="6213" y="18314"/>
                    </a:moveTo>
                    <a:lnTo>
                      <a:pt x="5946" y="18875"/>
                    </a:lnTo>
                    <a:lnTo>
                      <a:pt x="15766" y="18875"/>
                    </a:lnTo>
                    <a:lnTo>
                      <a:pt x="15499" y="18314"/>
                    </a:lnTo>
                    <a:lnTo>
                      <a:pt x="6213" y="18314"/>
                    </a:lnTo>
                    <a:close/>
                  </a:path>
                  <a:path w="21600" h="21600" extrusionOk="0">
                    <a:moveTo>
                      <a:pt x="2828" y="16471"/>
                    </a:moveTo>
                    <a:lnTo>
                      <a:pt x="2405" y="17072"/>
                    </a:lnTo>
                    <a:lnTo>
                      <a:pt x="19284" y="17072"/>
                    </a:lnTo>
                    <a:lnTo>
                      <a:pt x="18839" y="16471"/>
                    </a:lnTo>
                    <a:lnTo>
                      <a:pt x="2828" y="16471"/>
                    </a:lnTo>
                    <a:close/>
                  </a:path>
                  <a:path w="21600" h="21600" extrusionOk="0">
                    <a:moveTo>
                      <a:pt x="2316" y="17352"/>
                    </a:moveTo>
                    <a:lnTo>
                      <a:pt x="1871" y="17953"/>
                    </a:lnTo>
                    <a:lnTo>
                      <a:pt x="19863" y="17953"/>
                    </a:lnTo>
                    <a:lnTo>
                      <a:pt x="19395" y="17352"/>
                    </a:lnTo>
                    <a:lnTo>
                      <a:pt x="2316" y="17352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ar-EG"/>
              </a:p>
            </p:txBody>
          </p:sp>
        </p:grpSp>
        <p:grpSp>
          <p:nvGrpSpPr>
            <p:cNvPr id="21516" name="Group 16"/>
            <p:cNvGrpSpPr>
              <a:grpSpLocks/>
            </p:cNvGrpSpPr>
            <p:nvPr/>
          </p:nvGrpSpPr>
          <p:grpSpPr bwMode="auto">
            <a:xfrm>
              <a:off x="3632" y="3281"/>
              <a:ext cx="580" cy="469"/>
              <a:chOff x="480" y="2064"/>
              <a:chExt cx="480" cy="378"/>
            </a:xfrm>
          </p:grpSpPr>
          <p:sp>
            <p:nvSpPr>
              <p:cNvPr id="21529" name="laptop"/>
              <p:cNvSpPr>
                <a:spLocks noEditPoints="1" noChangeArrowheads="1"/>
              </p:cNvSpPr>
              <p:nvPr/>
            </p:nvSpPr>
            <p:spPr bwMode="auto">
              <a:xfrm>
                <a:off x="480" y="2064"/>
                <a:ext cx="384" cy="282"/>
              </a:xfrm>
              <a:custGeom>
                <a:avLst/>
                <a:gdLst>
                  <a:gd name="T0" fmla="*/ 1 w 21600"/>
                  <a:gd name="T1" fmla="*/ 0 h 21600"/>
                  <a:gd name="T2" fmla="*/ 1 w 21600"/>
                  <a:gd name="T3" fmla="*/ 1 h 21600"/>
                  <a:gd name="T4" fmla="*/ 6 w 21600"/>
                  <a:gd name="T5" fmla="*/ 0 h 21600"/>
                  <a:gd name="T6" fmla="*/ 6 w 21600"/>
                  <a:gd name="T7" fmla="*/ 1 h 21600"/>
                  <a:gd name="T8" fmla="*/ 3 w 21600"/>
                  <a:gd name="T9" fmla="*/ 0 h 21600"/>
                  <a:gd name="T10" fmla="*/ 3 w 21600"/>
                  <a:gd name="T11" fmla="*/ 4 h 21600"/>
                  <a:gd name="T12" fmla="*/ 0 w 21600"/>
                  <a:gd name="T13" fmla="*/ 4 h 21600"/>
                  <a:gd name="T14" fmla="*/ 7 w 21600"/>
                  <a:gd name="T15" fmla="*/ 4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4444 w 21600"/>
                  <a:gd name="T25" fmla="*/ 1838 h 21600"/>
                  <a:gd name="T26" fmla="*/ 17325 w 21600"/>
                  <a:gd name="T27" fmla="*/ 12332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3362" y="0"/>
                    </a:moveTo>
                    <a:lnTo>
                      <a:pt x="18327" y="0"/>
                    </a:lnTo>
                    <a:lnTo>
                      <a:pt x="18327" y="14347"/>
                    </a:lnTo>
                    <a:lnTo>
                      <a:pt x="3362" y="14347"/>
                    </a:lnTo>
                    <a:lnTo>
                      <a:pt x="3362" y="0"/>
                    </a:lnTo>
                    <a:close/>
                  </a:path>
                  <a:path w="21600" h="21600" extrusionOk="0">
                    <a:moveTo>
                      <a:pt x="3340" y="15068"/>
                    </a:moveTo>
                    <a:lnTo>
                      <a:pt x="0" y="19877"/>
                    </a:lnTo>
                    <a:lnTo>
                      <a:pt x="21600" y="19877"/>
                    </a:lnTo>
                    <a:lnTo>
                      <a:pt x="18327" y="15068"/>
                    </a:lnTo>
                    <a:lnTo>
                      <a:pt x="3340" y="15068"/>
                    </a:lnTo>
                    <a:close/>
                  </a:path>
                  <a:path w="21600" h="21600" extrusionOk="0">
                    <a:moveTo>
                      <a:pt x="0" y="1987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877"/>
                    </a:lnTo>
                    <a:lnTo>
                      <a:pt x="0" y="19877"/>
                    </a:lnTo>
                    <a:close/>
                  </a:path>
                  <a:path w="21600" h="21600" extrusionOk="0">
                    <a:moveTo>
                      <a:pt x="4186" y="1523"/>
                    </a:moveTo>
                    <a:lnTo>
                      <a:pt x="17547" y="1523"/>
                    </a:lnTo>
                    <a:lnTo>
                      <a:pt x="17547" y="12744"/>
                    </a:lnTo>
                    <a:lnTo>
                      <a:pt x="4186" y="12744"/>
                    </a:lnTo>
                    <a:lnTo>
                      <a:pt x="4186" y="1523"/>
                    </a:lnTo>
                    <a:close/>
                  </a:path>
                  <a:path w="21600" h="21600" extrusionOk="0">
                    <a:moveTo>
                      <a:pt x="3318" y="15549"/>
                    </a:moveTo>
                    <a:lnTo>
                      <a:pt x="2917" y="16110"/>
                    </a:lnTo>
                    <a:lnTo>
                      <a:pt x="18727" y="16110"/>
                    </a:lnTo>
                    <a:lnTo>
                      <a:pt x="18327" y="15549"/>
                    </a:lnTo>
                    <a:lnTo>
                      <a:pt x="3318" y="15549"/>
                    </a:lnTo>
                    <a:close/>
                  </a:path>
                  <a:path w="21600" h="21600" extrusionOk="0">
                    <a:moveTo>
                      <a:pt x="6213" y="18314"/>
                    </a:moveTo>
                    <a:lnTo>
                      <a:pt x="5946" y="18875"/>
                    </a:lnTo>
                    <a:lnTo>
                      <a:pt x="15766" y="18875"/>
                    </a:lnTo>
                    <a:lnTo>
                      <a:pt x="15499" y="18314"/>
                    </a:lnTo>
                    <a:lnTo>
                      <a:pt x="6213" y="18314"/>
                    </a:lnTo>
                    <a:close/>
                  </a:path>
                  <a:path w="21600" h="21600" extrusionOk="0">
                    <a:moveTo>
                      <a:pt x="2828" y="16471"/>
                    </a:moveTo>
                    <a:lnTo>
                      <a:pt x="2405" y="17072"/>
                    </a:lnTo>
                    <a:lnTo>
                      <a:pt x="19284" y="17072"/>
                    </a:lnTo>
                    <a:lnTo>
                      <a:pt x="18839" y="16471"/>
                    </a:lnTo>
                    <a:lnTo>
                      <a:pt x="2828" y="16471"/>
                    </a:lnTo>
                    <a:close/>
                  </a:path>
                  <a:path w="21600" h="21600" extrusionOk="0">
                    <a:moveTo>
                      <a:pt x="2316" y="17352"/>
                    </a:moveTo>
                    <a:lnTo>
                      <a:pt x="1871" y="17953"/>
                    </a:lnTo>
                    <a:lnTo>
                      <a:pt x="19863" y="17953"/>
                    </a:lnTo>
                    <a:lnTo>
                      <a:pt x="19395" y="17352"/>
                    </a:lnTo>
                    <a:lnTo>
                      <a:pt x="2316" y="17352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ar-EG"/>
              </a:p>
            </p:txBody>
          </p:sp>
          <p:sp>
            <p:nvSpPr>
              <p:cNvPr id="21530" name="laptop"/>
              <p:cNvSpPr>
                <a:spLocks noEditPoints="1" noChangeArrowheads="1"/>
              </p:cNvSpPr>
              <p:nvPr/>
            </p:nvSpPr>
            <p:spPr bwMode="auto">
              <a:xfrm>
                <a:off x="528" y="2112"/>
                <a:ext cx="384" cy="282"/>
              </a:xfrm>
              <a:custGeom>
                <a:avLst/>
                <a:gdLst>
                  <a:gd name="T0" fmla="*/ 1 w 21600"/>
                  <a:gd name="T1" fmla="*/ 0 h 21600"/>
                  <a:gd name="T2" fmla="*/ 1 w 21600"/>
                  <a:gd name="T3" fmla="*/ 1 h 21600"/>
                  <a:gd name="T4" fmla="*/ 6 w 21600"/>
                  <a:gd name="T5" fmla="*/ 0 h 21600"/>
                  <a:gd name="T6" fmla="*/ 6 w 21600"/>
                  <a:gd name="T7" fmla="*/ 1 h 21600"/>
                  <a:gd name="T8" fmla="*/ 3 w 21600"/>
                  <a:gd name="T9" fmla="*/ 0 h 21600"/>
                  <a:gd name="T10" fmla="*/ 3 w 21600"/>
                  <a:gd name="T11" fmla="*/ 4 h 21600"/>
                  <a:gd name="T12" fmla="*/ 0 w 21600"/>
                  <a:gd name="T13" fmla="*/ 4 h 21600"/>
                  <a:gd name="T14" fmla="*/ 7 w 21600"/>
                  <a:gd name="T15" fmla="*/ 4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4444 w 21600"/>
                  <a:gd name="T25" fmla="*/ 1838 h 21600"/>
                  <a:gd name="T26" fmla="*/ 17325 w 21600"/>
                  <a:gd name="T27" fmla="*/ 12332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3362" y="0"/>
                    </a:moveTo>
                    <a:lnTo>
                      <a:pt x="18327" y="0"/>
                    </a:lnTo>
                    <a:lnTo>
                      <a:pt x="18327" y="14347"/>
                    </a:lnTo>
                    <a:lnTo>
                      <a:pt x="3362" y="14347"/>
                    </a:lnTo>
                    <a:lnTo>
                      <a:pt x="3362" y="0"/>
                    </a:lnTo>
                    <a:close/>
                  </a:path>
                  <a:path w="21600" h="21600" extrusionOk="0">
                    <a:moveTo>
                      <a:pt x="3340" y="15068"/>
                    </a:moveTo>
                    <a:lnTo>
                      <a:pt x="0" y="19877"/>
                    </a:lnTo>
                    <a:lnTo>
                      <a:pt x="21600" y="19877"/>
                    </a:lnTo>
                    <a:lnTo>
                      <a:pt x="18327" y="15068"/>
                    </a:lnTo>
                    <a:lnTo>
                      <a:pt x="3340" y="15068"/>
                    </a:lnTo>
                    <a:close/>
                  </a:path>
                  <a:path w="21600" h="21600" extrusionOk="0">
                    <a:moveTo>
                      <a:pt x="0" y="1987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877"/>
                    </a:lnTo>
                    <a:lnTo>
                      <a:pt x="0" y="19877"/>
                    </a:lnTo>
                    <a:close/>
                  </a:path>
                  <a:path w="21600" h="21600" extrusionOk="0">
                    <a:moveTo>
                      <a:pt x="4186" y="1523"/>
                    </a:moveTo>
                    <a:lnTo>
                      <a:pt x="17547" y="1523"/>
                    </a:lnTo>
                    <a:lnTo>
                      <a:pt x="17547" y="12744"/>
                    </a:lnTo>
                    <a:lnTo>
                      <a:pt x="4186" y="12744"/>
                    </a:lnTo>
                    <a:lnTo>
                      <a:pt x="4186" y="1523"/>
                    </a:lnTo>
                    <a:close/>
                  </a:path>
                  <a:path w="21600" h="21600" extrusionOk="0">
                    <a:moveTo>
                      <a:pt x="3318" y="15549"/>
                    </a:moveTo>
                    <a:lnTo>
                      <a:pt x="2917" y="16110"/>
                    </a:lnTo>
                    <a:lnTo>
                      <a:pt x="18727" y="16110"/>
                    </a:lnTo>
                    <a:lnTo>
                      <a:pt x="18327" y="15549"/>
                    </a:lnTo>
                    <a:lnTo>
                      <a:pt x="3318" y="15549"/>
                    </a:lnTo>
                    <a:close/>
                  </a:path>
                  <a:path w="21600" h="21600" extrusionOk="0">
                    <a:moveTo>
                      <a:pt x="6213" y="18314"/>
                    </a:moveTo>
                    <a:lnTo>
                      <a:pt x="5946" y="18875"/>
                    </a:lnTo>
                    <a:lnTo>
                      <a:pt x="15766" y="18875"/>
                    </a:lnTo>
                    <a:lnTo>
                      <a:pt x="15499" y="18314"/>
                    </a:lnTo>
                    <a:lnTo>
                      <a:pt x="6213" y="18314"/>
                    </a:lnTo>
                    <a:close/>
                  </a:path>
                  <a:path w="21600" h="21600" extrusionOk="0">
                    <a:moveTo>
                      <a:pt x="2828" y="16471"/>
                    </a:moveTo>
                    <a:lnTo>
                      <a:pt x="2405" y="17072"/>
                    </a:lnTo>
                    <a:lnTo>
                      <a:pt x="19284" y="17072"/>
                    </a:lnTo>
                    <a:lnTo>
                      <a:pt x="18839" y="16471"/>
                    </a:lnTo>
                    <a:lnTo>
                      <a:pt x="2828" y="16471"/>
                    </a:lnTo>
                    <a:close/>
                  </a:path>
                  <a:path w="21600" h="21600" extrusionOk="0">
                    <a:moveTo>
                      <a:pt x="2316" y="17352"/>
                    </a:moveTo>
                    <a:lnTo>
                      <a:pt x="1871" y="17953"/>
                    </a:lnTo>
                    <a:lnTo>
                      <a:pt x="19863" y="17953"/>
                    </a:lnTo>
                    <a:lnTo>
                      <a:pt x="19395" y="17352"/>
                    </a:lnTo>
                    <a:lnTo>
                      <a:pt x="2316" y="17352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ar-EG"/>
              </a:p>
            </p:txBody>
          </p:sp>
          <p:sp>
            <p:nvSpPr>
              <p:cNvPr id="21531" name="laptop"/>
              <p:cNvSpPr>
                <a:spLocks noEditPoints="1" noChangeArrowheads="1"/>
              </p:cNvSpPr>
              <p:nvPr/>
            </p:nvSpPr>
            <p:spPr bwMode="auto">
              <a:xfrm>
                <a:off x="576" y="2160"/>
                <a:ext cx="384" cy="282"/>
              </a:xfrm>
              <a:custGeom>
                <a:avLst/>
                <a:gdLst>
                  <a:gd name="T0" fmla="*/ 1 w 21600"/>
                  <a:gd name="T1" fmla="*/ 0 h 21600"/>
                  <a:gd name="T2" fmla="*/ 1 w 21600"/>
                  <a:gd name="T3" fmla="*/ 1 h 21600"/>
                  <a:gd name="T4" fmla="*/ 6 w 21600"/>
                  <a:gd name="T5" fmla="*/ 0 h 21600"/>
                  <a:gd name="T6" fmla="*/ 6 w 21600"/>
                  <a:gd name="T7" fmla="*/ 1 h 21600"/>
                  <a:gd name="T8" fmla="*/ 3 w 21600"/>
                  <a:gd name="T9" fmla="*/ 0 h 21600"/>
                  <a:gd name="T10" fmla="*/ 3 w 21600"/>
                  <a:gd name="T11" fmla="*/ 4 h 21600"/>
                  <a:gd name="T12" fmla="*/ 0 w 21600"/>
                  <a:gd name="T13" fmla="*/ 4 h 21600"/>
                  <a:gd name="T14" fmla="*/ 7 w 21600"/>
                  <a:gd name="T15" fmla="*/ 4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4444 w 21600"/>
                  <a:gd name="T25" fmla="*/ 1838 h 21600"/>
                  <a:gd name="T26" fmla="*/ 17325 w 21600"/>
                  <a:gd name="T27" fmla="*/ 12332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 extrusionOk="0">
                    <a:moveTo>
                      <a:pt x="3362" y="0"/>
                    </a:moveTo>
                    <a:lnTo>
                      <a:pt x="18327" y="0"/>
                    </a:lnTo>
                    <a:lnTo>
                      <a:pt x="18327" y="14347"/>
                    </a:lnTo>
                    <a:lnTo>
                      <a:pt x="3362" y="14347"/>
                    </a:lnTo>
                    <a:lnTo>
                      <a:pt x="3362" y="0"/>
                    </a:lnTo>
                    <a:close/>
                  </a:path>
                  <a:path w="21600" h="21600" extrusionOk="0">
                    <a:moveTo>
                      <a:pt x="3340" y="15068"/>
                    </a:moveTo>
                    <a:lnTo>
                      <a:pt x="0" y="19877"/>
                    </a:lnTo>
                    <a:lnTo>
                      <a:pt x="21600" y="19877"/>
                    </a:lnTo>
                    <a:lnTo>
                      <a:pt x="18327" y="15068"/>
                    </a:lnTo>
                    <a:lnTo>
                      <a:pt x="3340" y="15068"/>
                    </a:lnTo>
                    <a:close/>
                  </a:path>
                  <a:path w="21600" h="21600" extrusionOk="0">
                    <a:moveTo>
                      <a:pt x="0" y="19877"/>
                    </a:move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9877"/>
                    </a:lnTo>
                    <a:lnTo>
                      <a:pt x="0" y="19877"/>
                    </a:lnTo>
                    <a:close/>
                  </a:path>
                  <a:path w="21600" h="21600" extrusionOk="0">
                    <a:moveTo>
                      <a:pt x="4186" y="1523"/>
                    </a:moveTo>
                    <a:lnTo>
                      <a:pt x="17547" y="1523"/>
                    </a:lnTo>
                    <a:lnTo>
                      <a:pt x="17547" y="12744"/>
                    </a:lnTo>
                    <a:lnTo>
                      <a:pt x="4186" y="12744"/>
                    </a:lnTo>
                    <a:lnTo>
                      <a:pt x="4186" y="1523"/>
                    </a:lnTo>
                    <a:close/>
                  </a:path>
                  <a:path w="21600" h="21600" extrusionOk="0">
                    <a:moveTo>
                      <a:pt x="3318" y="15549"/>
                    </a:moveTo>
                    <a:lnTo>
                      <a:pt x="2917" y="16110"/>
                    </a:lnTo>
                    <a:lnTo>
                      <a:pt x="18727" y="16110"/>
                    </a:lnTo>
                    <a:lnTo>
                      <a:pt x="18327" y="15549"/>
                    </a:lnTo>
                    <a:lnTo>
                      <a:pt x="3318" y="15549"/>
                    </a:lnTo>
                    <a:close/>
                  </a:path>
                  <a:path w="21600" h="21600" extrusionOk="0">
                    <a:moveTo>
                      <a:pt x="6213" y="18314"/>
                    </a:moveTo>
                    <a:lnTo>
                      <a:pt x="5946" y="18875"/>
                    </a:lnTo>
                    <a:lnTo>
                      <a:pt x="15766" y="18875"/>
                    </a:lnTo>
                    <a:lnTo>
                      <a:pt x="15499" y="18314"/>
                    </a:lnTo>
                    <a:lnTo>
                      <a:pt x="6213" y="18314"/>
                    </a:lnTo>
                    <a:close/>
                  </a:path>
                  <a:path w="21600" h="21600" extrusionOk="0">
                    <a:moveTo>
                      <a:pt x="2828" y="16471"/>
                    </a:moveTo>
                    <a:lnTo>
                      <a:pt x="2405" y="17072"/>
                    </a:lnTo>
                    <a:lnTo>
                      <a:pt x="19284" y="17072"/>
                    </a:lnTo>
                    <a:lnTo>
                      <a:pt x="18839" y="16471"/>
                    </a:lnTo>
                    <a:lnTo>
                      <a:pt x="2828" y="16471"/>
                    </a:lnTo>
                    <a:close/>
                  </a:path>
                  <a:path w="21600" h="21600" extrusionOk="0">
                    <a:moveTo>
                      <a:pt x="2316" y="17352"/>
                    </a:moveTo>
                    <a:lnTo>
                      <a:pt x="1871" y="17953"/>
                    </a:lnTo>
                    <a:lnTo>
                      <a:pt x="19863" y="17953"/>
                    </a:lnTo>
                    <a:lnTo>
                      <a:pt x="19395" y="17352"/>
                    </a:lnTo>
                    <a:lnTo>
                      <a:pt x="2316" y="17352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ar-EG"/>
              </a:p>
            </p:txBody>
          </p:sp>
        </p:grpSp>
        <p:sp>
          <p:nvSpPr>
            <p:cNvPr id="21517" name="laptop"/>
            <p:cNvSpPr>
              <a:spLocks noEditPoints="1" noChangeArrowheads="1"/>
            </p:cNvSpPr>
            <p:nvPr/>
          </p:nvSpPr>
          <p:spPr bwMode="auto">
            <a:xfrm>
              <a:off x="2160" y="1824"/>
              <a:ext cx="464" cy="349"/>
            </a:xfrm>
            <a:custGeom>
              <a:avLst/>
              <a:gdLst>
                <a:gd name="T0" fmla="*/ 2 w 21600"/>
                <a:gd name="T1" fmla="*/ 0 h 21600"/>
                <a:gd name="T2" fmla="*/ 2 w 21600"/>
                <a:gd name="T3" fmla="*/ 2 h 21600"/>
                <a:gd name="T4" fmla="*/ 8 w 21600"/>
                <a:gd name="T5" fmla="*/ 0 h 21600"/>
                <a:gd name="T6" fmla="*/ 8 w 21600"/>
                <a:gd name="T7" fmla="*/ 2 h 21600"/>
                <a:gd name="T8" fmla="*/ 5 w 21600"/>
                <a:gd name="T9" fmla="*/ 0 h 21600"/>
                <a:gd name="T10" fmla="*/ 5 w 21600"/>
                <a:gd name="T11" fmla="*/ 6 h 21600"/>
                <a:gd name="T12" fmla="*/ 0 w 21600"/>
                <a:gd name="T13" fmla="*/ 6 h 21600"/>
                <a:gd name="T14" fmla="*/ 10 w 21600"/>
                <a:gd name="T15" fmla="*/ 6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4422 w 21600"/>
                <a:gd name="T25" fmla="*/ 1857 h 21600"/>
                <a:gd name="T26" fmla="*/ 17317 w 21600"/>
                <a:gd name="T27" fmla="*/ 1231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 extrusionOk="0">
                  <a:moveTo>
                    <a:pt x="3362" y="0"/>
                  </a:moveTo>
                  <a:lnTo>
                    <a:pt x="18327" y="0"/>
                  </a:lnTo>
                  <a:lnTo>
                    <a:pt x="18327" y="14347"/>
                  </a:lnTo>
                  <a:lnTo>
                    <a:pt x="3362" y="14347"/>
                  </a:lnTo>
                  <a:lnTo>
                    <a:pt x="3362" y="0"/>
                  </a:lnTo>
                  <a:close/>
                </a:path>
                <a:path w="21600" h="21600" extrusionOk="0">
                  <a:moveTo>
                    <a:pt x="3340" y="15068"/>
                  </a:moveTo>
                  <a:lnTo>
                    <a:pt x="0" y="19877"/>
                  </a:lnTo>
                  <a:lnTo>
                    <a:pt x="21600" y="19877"/>
                  </a:lnTo>
                  <a:lnTo>
                    <a:pt x="18327" y="15068"/>
                  </a:lnTo>
                  <a:lnTo>
                    <a:pt x="3340" y="15068"/>
                  </a:lnTo>
                  <a:close/>
                </a:path>
                <a:path w="21600" h="21600" extrusionOk="0">
                  <a:moveTo>
                    <a:pt x="0" y="19877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1600" y="19877"/>
                  </a:lnTo>
                  <a:lnTo>
                    <a:pt x="0" y="19877"/>
                  </a:lnTo>
                  <a:close/>
                </a:path>
                <a:path w="21600" h="21600" extrusionOk="0">
                  <a:moveTo>
                    <a:pt x="4186" y="1523"/>
                  </a:moveTo>
                  <a:lnTo>
                    <a:pt x="17547" y="1523"/>
                  </a:lnTo>
                  <a:lnTo>
                    <a:pt x="17547" y="12744"/>
                  </a:lnTo>
                  <a:lnTo>
                    <a:pt x="4186" y="12744"/>
                  </a:lnTo>
                  <a:lnTo>
                    <a:pt x="4186" y="1523"/>
                  </a:lnTo>
                  <a:close/>
                </a:path>
                <a:path w="21600" h="21600" extrusionOk="0">
                  <a:moveTo>
                    <a:pt x="3318" y="15549"/>
                  </a:moveTo>
                  <a:lnTo>
                    <a:pt x="2917" y="16110"/>
                  </a:lnTo>
                  <a:lnTo>
                    <a:pt x="18727" y="16110"/>
                  </a:lnTo>
                  <a:lnTo>
                    <a:pt x="18327" y="15549"/>
                  </a:lnTo>
                  <a:lnTo>
                    <a:pt x="3318" y="15549"/>
                  </a:lnTo>
                  <a:close/>
                </a:path>
                <a:path w="21600" h="21600" extrusionOk="0">
                  <a:moveTo>
                    <a:pt x="6213" y="18314"/>
                  </a:moveTo>
                  <a:lnTo>
                    <a:pt x="5946" y="18875"/>
                  </a:lnTo>
                  <a:lnTo>
                    <a:pt x="15766" y="18875"/>
                  </a:lnTo>
                  <a:lnTo>
                    <a:pt x="15499" y="18314"/>
                  </a:lnTo>
                  <a:lnTo>
                    <a:pt x="6213" y="18314"/>
                  </a:lnTo>
                  <a:close/>
                </a:path>
                <a:path w="21600" h="21600" extrusionOk="0">
                  <a:moveTo>
                    <a:pt x="2828" y="16471"/>
                  </a:moveTo>
                  <a:lnTo>
                    <a:pt x="2405" y="17072"/>
                  </a:lnTo>
                  <a:lnTo>
                    <a:pt x="19284" y="17072"/>
                  </a:lnTo>
                  <a:lnTo>
                    <a:pt x="18839" y="16471"/>
                  </a:lnTo>
                  <a:lnTo>
                    <a:pt x="2828" y="16471"/>
                  </a:lnTo>
                  <a:close/>
                </a:path>
                <a:path w="21600" h="21600" extrusionOk="0">
                  <a:moveTo>
                    <a:pt x="2316" y="17352"/>
                  </a:moveTo>
                  <a:lnTo>
                    <a:pt x="1871" y="17953"/>
                  </a:lnTo>
                  <a:lnTo>
                    <a:pt x="19863" y="17953"/>
                  </a:lnTo>
                  <a:lnTo>
                    <a:pt x="19395" y="17352"/>
                  </a:lnTo>
                  <a:lnTo>
                    <a:pt x="2316" y="1735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EG"/>
            </a:p>
          </p:txBody>
        </p:sp>
        <p:sp>
          <p:nvSpPr>
            <p:cNvPr id="21518" name="mainfrm"/>
            <p:cNvSpPr>
              <a:spLocks noEditPoints="1" noChangeArrowheads="1"/>
            </p:cNvSpPr>
            <p:nvPr/>
          </p:nvSpPr>
          <p:spPr bwMode="auto">
            <a:xfrm>
              <a:off x="3052" y="1732"/>
              <a:ext cx="406" cy="760"/>
            </a:xfrm>
            <a:custGeom>
              <a:avLst/>
              <a:gdLst>
                <a:gd name="T0" fmla="*/ 0 w 21600"/>
                <a:gd name="T1" fmla="*/ 0 h 21600"/>
                <a:gd name="T2" fmla="*/ 4 w 21600"/>
                <a:gd name="T3" fmla="*/ 0 h 21600"/>
                <a:gd name="T4" fmla="*/ 8 w 21600"/>
                <a:gd name="T5" fmla="*/ 0 h 21600"/>
                <a:gd name="T6" fmla="*/ 8 w 21600"/>
                <a:gd name="T7" fmla="*/ 13 h 21600"/>
                <a:gd name="T8" fmla="*/ 7 w 21600"/>
                <a:gd name="T9" fmla="*/ 27 h 21600"/>
                <a:gd name="T10" fmla="*/ 4 w 21600"/>
                <a:gd name="T11" fmla="*/ 27 h 21600"/>
                <a:gd name="T12" fmla="*/ 0 w 21600"/>
                <a:gd name="T13" fmla="*/ 27 h 21600"/>
                <a:gd name="T14" fmla="*/ 0 w 21600"/>
                <a:gd name="T15" fmla="*/ 13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9 w 21600"/>
                <a:gd name="T25" fmla="*/ 22168 h 21600"/>
                <a:gd name="T26" fmla="*/ 21600 w 21600"/>
                <a:gd name="T27" fmla="*/ 27909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 extrusionOk="0">
                  <a:moveTo>
                    <a:pt x="21600" y="10885"/>
                  </a:moveTo>
                  <a:lnTo>
                    <a:pt x="21600" y="0"/>
                  </a:lnTo>
                  <a:lnTo>
                    <a:pt x="10634" y="0"/>
                  </a:lnTo>
                  <a:lnTo>
                    <a:pt x="0" y="0"/>
                  </a:lnTo>
                  <a:lnTo>
                    <a:pt x="0" y="10885"/>
                  </a:lnTo>
                  <a:lnTo>
                    <a:pt x="0" y="19729"/>
                  </a:lnTo>
                  <a:lnTo>
                    <a:pt x="1163" y="19729"/>
                  </a:lnTo>
                  <a:lnTo>
                    <a:pt x="1163" y="21600"/>
                  </a:lnTo>
                  <a:lnTo>
                    <a:pt x="10800" y="21600"/>
                  </a:lnTo>
                  <a:lnTo>
                    <a:pt x="20603" y="21600"/>
                  </a:lnTo>
                  <a:lnTo>
                    <a:pt x="20603" y="19729"/>
                  </a:lnTo>
                  <a:lnTo>
                    <a:pt x="21600" y="19729"/>
                  </a:lnTo>
                  <a:lnTo>
                    <a:pt x="21600" y="10885"/>
                  </a:lnTo>
                  <a:close/>
                </a:path>
                <a:path w="21600" h="21600" extrusionOk="0">
                  <a:moveTo>
                    <a:pt x="1163" y="19729"/>
                  </a:moveTo>
                  <a:lnTo>
                    <a:pt x="4320" y="19729"/>
                  </a:lnTo>
                  <a:lnTo>
                    <a:pt x="16449" y="19729"/>
                  </a:lnTo>
                  <a:lnTo>
                    <a:pt x="20603" y="19729"/>
                  </a:lnTo>
                  <a:lnTo>
                    <a:pt x="1163" y="19729"/>
                  </a:lnTo>
                  <a:moveTo>
                    <a:pt x="1495" y="2381"/>
                  </a:moveTo>
                  <a:lnTo>
                    <a:pt x="2160" y="2381"/>
                  </a:lnTo>
                  <a:lnTo>
                    <a:pt x="4985" y="2381"/>
                  </a:lnTo>
                  <a:lnTo>
                    <a:pt x="5982" y="2381"/>
                  </a:lnTo>
                  <a:lnTo>
                    <a:pt x="1495" y="2381"/>
                  </a:lnTo>
                  <a:lnTo>
                    <a:pt x="1495" y="3402"/>
                  </a:lnTo>
                  <a:lnTo>
                    <a:pt x="2160" y="3402"/>
                  </a:lnTo>
                  <a:lnTo>
                    <a:pt x="4985" y="3402"/>
                  </a:lnTo>
                  <a:lnTo>
                    <a:pt x="5982" y="3402"/>
                  </a:lnTo>
                  <a:lnTo>
                    <a:pt x="1495" y="3402"/>
                  </a:lnTo>
                  <a:lnTo>
                    <a:pt x="1495" y="4422"/>
                  </a:lnTo>
                  <a:lnTo>
                    <a:pt x="2160" y="4422"/>
                  </a:lnTo>
                  <a:lnTo>
                    <a:pt x="4985" y="4422"/>
                  </a:lnTo>
                  <a:lnTo>
                    <a:pt x="5982" y="4422"/>
                  </a:lnTo>
                  <a:lnTo>
                    <a:pt x="1495" y="4422"/>
                  </a:lnTo>
                  <a:lnTo>
                    <a:pt x="1495" y="5443"/>
                  </a:lnTo>
                  <a:lnTo>
                    <a:pt x="2160" y="5443"/>
                  </a:lnTo>
                  <a:lnTo>
                    <a:pt x="4985" y="5443"/>
                  </a:lnTo>
                  <a:lnTo>
                    <a:pt x="5982" y="5443"/>
                  </a:lnTo>
                  <a:lnTo>
                    <a:pt x="1495" y="5443"/>
                  </a:lnTo>
                  <a:lnTo>
                    <a:pt x="1495" y="6463"/>
                  </a:lnTo>
                  <a:lnTo>
                    <a:pt x="2160" y="6463"/>
                  </a:lnTo>
                  <a:lnTo>
                    <a:pt x="4985" y="6463"/>
                  </a:lnTo>
                  <a:lnTo>
                    <a:pt x="5982" y="6463"/>
                  </a:lnTo>
                  <a:lnTo>
                    <a:pt x="1495" y="6463"/>
                  </a:lnTo>
                  <a:lnTo>
                    <a:pt x="1495" y="7483"/>
                  </a:lnTo>
                  <a:lnTo>
                    <a:pt x="2160" y="7483"/>
                  </a:lnTo>
                  <a:lnTo>
                    <a:pt x="4985" y="7483"/>
                  </a:lnTo>
                  <a:lnTo>
                    <a:pt x="5982" y="7483"/>
                  </a:lnTo>
                  <a:lnTo>
                    <a:pt x="1495" y="7483"/>
                  </a:lnTo>
                  <a:lnTo>
                    <a:pt x="1495" y="8504"/>
                  </a:lnTo>
                  <a:lnTo>
                    <a:pt x="2160" y="8504"/>
                  </a:lnTo>
                  <a:lnTo>
                    <a:pt x="4985" y="8504"/>
                  </a:lnTo>
                  <a:lnTo>
                    <a:pt x="5982" y="8504"/>
                  </a:lnTo>
                  <a:lnTo>
                    <a:pt x="1495" y="8504"/>
                  </a:lnTo>
                  <a:lnTo>
                    <a:pt x="1495" y="9524"/>
                  </a:lnTo>
                  <a:lnTo>
                    <a:pt x="2160" y="9524"/>
                  </a:lnTo>
                  <a:lnTo>
                    <a:pt x="4985" y="9524"/>
                  </a:lnTo>
                  <a:lnTo>
                    <a:pt x="5982" y="9524"/>
                  </a:lnTo>
                  <a:lnTo>
                    <a:pt x="1495" y="9524"/>
                  </a:lnTo>
                  <a:lnTo>
                    <a:pt x="1495" y="10545"/>
                  </a:lnTo>
                  <a:lnTo>
                    <a:pt x="2160" y="10545"/>
                  </a:lnTo>
                  <a:lnTo>
                    <a:pt x="4985" y="10545"/>
                  </a:lnTo>
                  <a:lnTo>
                    <a:pt x="5982" y="10545"/>
                  </a:lnTo>
                  <a:lnTo>
                    <a:pt x="1495" y="10545"/>
                  </a:lnTo>
                  <a:lnTo>
                    <a:pt x="1495" y="11565"/>
                  </a:lnTo>
                  <a:lnTo>
                    <a:pt x="2160" y="11565"/>
                  </a:lnTo>
                  <a:lnTo>
                    <a:pt x="4985" y="11565"/>
                  </a:lnTo>
                  <a:lnTo>
                    <a:pt x="5982" y="11565"/>
                  </a:lnTo>
                  <a:lnTo>
                    <a:pt x="1495" y="11565"/>
                  </a:lnTo>
                  <a:lnTo>
                    <a:pt x="1495" y="12586"/>
                  </a:lnTo>
                  <a:lnTo>
                    <a:pt x="2160" y="12586"/>
                  </a:lnTo>
                  <a:lnTo>
                    <a:pt x="4985" y="12586"/>
                  </a:lnTo>
                  <a:lnTo>
                    <a:pt x="5982" y="12586"/>
                  </a:lnTo>
                  <a:lnTo>
                    <a:pt x="1495" y="12586"/>
                  </a:lnTo>
                  <a:lnTo>
                    <a:pt x="1495" y="13606"/>
                  </a:lnTo>
                  <a:lnTo>
                    <a:pt x="2160" y="13606"/>
                  </a:lnTo>
                  <a:lnTo>
                    <a:pt x="4985" y="13606"/>
                  </a:lnTo>
                  <a:lnTo>
                    <a:pt x="5982" y="13606"/>
                  </a:lnTo>
                  <a:lnTo>
                    <a:pt x="1495" y="13606"/>
                  </a:lnTo>
                  <a:lnTo>
                    <a:pt x="1495" y="14627"/>
                  </a:lnTo>
                  <a:lnTo>
                    <a:pt x="2160" y="14627"/>
                  </a:lnTo>
                  <a:lnTo>
                    <a:pt x="4985" y="14627"/>
                  </a:lnTo>
                  <a:lnTo>
                    <a:pt x="5982" y="14627"/>
                  </a:lnTo>
                  <a:lnTo>
                    <a:pt x="1495" y="14627"/>
                  </a:lnTo>
                  <a:lnTo>
                    <a:pt x="1495" y="15647"/>
                  </a:lnTo>
                  <a:lnTo>
                    <a:pt x="2160" y="15647"/>
                  </a:lnTo>
                  <a:lnTo>
                    <a:pt x="4985" y="15647"/>
                  </a:lnTo>
                  <a:lnTo>
                    <a:pt x="5982" y="15647"/>
                  </a:lnTo>
                  <a:lnTo>
                    <a:pt x="1495" y="15647"/>
                  </a:lnTo>
                  <a:lnTo>
                    <a:pt x="1495" y="16668"/>
                  </a:lnTo>
                  <a:lnTo>
                    <a:pt x="2160" y="16668"/>
                  </a:lnTo>
                  <a:lnTo>
                    <a:pt x="4985" y="16668"/>
                  </a:lnTo>
                  <a:lnTo>
                    <a:pt x="5982" y="16668"/>
                  </a:lnTo>
                  <a:lnTo>
                    <a:pt x="1495" y="16668"/>
                  </a:lnTo>
                  <a:lnTo>
                    <a:pt x="1495" y="17688"/>
                  </a:lnTo>
                  <a:lnTo>
                    <a:pt x="2160" y="17688"/>
                  </a:lnTo>
                  <a:lnTo>
                    <a:pt x="4985" y="17688"/>
                  </a:lnTo>
                  <a:lnTo>
                    <a:pt x="5982" y="17688"/>
                  </a:lnTo>
                  <a:lnTo>
                    <a:pt x="1495" y="17688"/>
                  </a:lnTo>
                  <a:moveTo>
                    <a:pt x="1994" y="19729"/>
                  </a:moveTo>
                  <a:lnTo>
                    <a:pt x="1994" y="20069"/>
                  </a:lnTo>
                  <a:lnTo>
                    <a:pt x="1994" y="21260"/>
                  </a:lnTo>
                  <a:lnTo>
                    <a:pt x="1994" y="21600"/>
                  </a:lnTo>
                  <a:lnTo>
                    <a:pt x="1994" y="19729"/>
                  </a:lnTo>
                  <a:lnTo>
                    <a:pt x="2658" y="19729"/>
                  </a:lnTo>
                  <a:lnTo>
                    <a:pt x="2658" y="20069"/>
                  </a:lnTo>
                  <a:lnTo>
                    <a:pt x="2658" y="21260"/>
                  </a:lnTo>
                  <a:lnTo>
                    <a:pt x="2658" y="21600"/>
                  </a:lnTo>
                  <a:lnTo>
                    <a:pt x="2658" y="19729"/>
                  </a:lnTo>
                  <a:lnTo>
                    <a:pt x="3489" y="19729"/>
                  </a:lnTo>
                  <a:lnTo>
                    <a:pt x="3489" y="20069"/>
                  </a:lnTo>
                  <a:lnTo>
                    <a:pt x="3489" y="21260"/>
                  </a:lnTo>
                  <a:lnTo>
                    <a:pt x="3489" y="21600"/>
                  </a:lnTo>
                  <a:lnTo>
                    <a:pt x="3489" y="19729"/>
                  </a:lnTo>
                  <a:lnTo>
                    <a:pt x="4320" y="19729"/>
                  </a:lnTo>
                  <a:lnTo>
                    <a:pt x="4320" y="20069"/>
                  </a:lnTo>
                  <a:lnTo>
                    <a:pt x="4320" y="21260"/>
                  </a:lnTo>
                  <a:lnTo>
                    <a:pt x="4320" y="21600"/>
                  </a:lnTo>
                  <a:lnTo>
                    <a:pt x="4320" y="19729"/>
                  </a:lnTo>
                  <a:lnTo>
                    <a:pt x="5151" y="19729"/>
                  </a:lnTo>
                  <a:lnTo>
                    <a:pt x="5151" y="20069"/>
                  </a:lnTo>
                  <a:lnTo>
                    <a:pt x="5151" y="21260"/>
                  </a:lnTo>
                  <a:lnTo>
                    <a:pt x="5151" y="21600"/>
                  </a:lnTo>
                  <a:lnTo>
                    <a:pt x="5151" y="19729"/>
                  </a:lnTo>
                  <a:lnTo>
                    <a:pt x="5982" y="19729"/>
                  </a:lnTo>
                  <a:lnTo>
                    <a:pt x="5982" y="20069"/>
                  </a:lnTo>
                  <a:lnTo>
                    <a:pt x="5982" y="21260"/>
                  </a:lnTo>
                  <a:lnTo>
                    <a:pt x="5982" y="21600"/>
                  </a:lnTo>
                  <a:lnTo>
                    <a:pt x="5982" y="19729"/>
                  </a:lnTo>
                  <a:lnTo>
                    <a:pt x="6812" y="19729"/>
                  </a:lnTo>
                  <a:lnTo>
                    <a:pt x="6812" y="20069"/>
                  </a:lnTo>
                  <a:lnTo>
                    <a:pt x="6812" y="21260"/>
                  </a:lnTo>
                  <a:lnTo>
                    <a:pt x="6812" y="21600"/>
                  </a:lnTo>
                  <a:lnTo>
                    <a:pt x="6812" y="19729"/>
                  </a:lnTo>
                  <a:lnTo>
                    <a:pt x="7643" y="19729"/>
                  </a:lnTo>
                  <a:lnTo>
                    <a:pt x="7643" y="20069"/>
                  </a:lnTo>
                  <a:lnTo>
                    <a:pt x="7643" y="21260"/>
                  </a:lnTo>
                  <a:lnTo>
                    <a:pt x="7643" y="21600"/>
                  </a:lnTo>
                  <a:lnTo>
                    <a:pt x="7643" y="19729"/>
                  </a:lnTo>
                  <a:lnTo>
                    <a:pt x="8474" y="19729"/>
                  </a:lnTo>
                  <a:lnTo>
                    <a:pt x="8474" y="20069"/>
                  </a:lnTo>
                  <a:lnTo>
                    <a:pt x="8474" y="21260"/>
                  </a:lnTo>
                  <a:lnTo>
                    <a:pt x="8474" y="21600"/>
                  </a:lnTo>
                  <a:lnTo>
                    <a:pt x="8474" y="19729"/>
                  </a:lnTo>
                  <a:lnTo>
                    <a:pt x="9305" y="19729"/>
                  </a:lnTo>
                  <a:lnTo>
                    <a:pt x="9305" y="20069"/>
                  </a:lnTo>
                  <a:lnTo>
                    <a:pt x="9305" y="21260"/>
                  </a:lnTo>
                  <a:lnTo>
                    <a:pt x="9305" y="21600"/>
                  </a:lnTo>
                  <a:lnTo>
                    <a:pt x="9305" y="19729"/>
                  </a:lnTo>
                  <a:lnTo>
                    <a:pt x="10135" y="19729"/>
                  </a:lnTo>
                  <a:lnTo>
                    <a:pt x="10135" y="20069"/>
                  </a:lnTo>
                  <a:lnTo>
                    <a:pt x="10135" y="21260"/>
                  </a:lnTo>
                  <a:lnTo>
                    <a:pt x="10135" y="21600"/>
                  </a:lnTo>
                  <a:lnTo>
                    <a:pt x="10135" y="19729"/>
                  </a:lnTo>
                  <a:lnTo>
                    <a:pt x="10966" y="19729"/>
                  </a:lnTo>
                  <a:lnTo>
                    <a:pt x="10966" y="20069"/>
                  </a:lnTo>
                  <a:lnTo>
                    <a:pt x="10966" y="21260"/>
                  </a:lnTo>
                  <a:lnTo>
                    <a:pt x="10966" y="21600"/>
                  </a:lnTo>
                  <a:lnTo>
                    <a:pt x="10966" y="19729"/>
                  </a:lnTo>
                  <a:lnTo>
                    <a:pt x="11797" y="19729"/>
                  </a:lnTo>
                  <a:lnTo>
                    <a:pt x="11797" y="20069"/>
                  </a:lnTo>
                  <a:lnTo>
                    <a:pt x="11797" y="21260"/>
                  </a:lnTo>
                  <a:lnTo>
                    <a:pt x="11797" y="21600"/>
                  </a:lnTo>
                  <a:lnTo>
                    <a:pt x="11797" y="19729"/>
                  </a:lnTo>
                  <a:lnTo>
                    <a:pt x="12462" y="19729"/>
                  </a:lnTo>
                  <a:lnTo>
                    <a:pt x="12462" y="20069"/>
                  </a:lnTo>
                  <a:lnTo>
                    <a:pt x="12462" y="21260"/>
                  </a:lnTo>
                  <a:lnTo>
                    <a:pt x="12462" y="21600"/>
                  </a:lnTo>
                  <a:lnTo>
                    <a:pt x="12462" y="19729"/>
                  </a:lnTo>
                  <a:lnTo>
                    <a:pt x="13292" y="19729"/>
                  </a:lnTo>
                  <a:lnTo>
                    <a:pt x="13292" y="20069"/>
                  </a:lnTo>
                  <a:lnTo>
                    <a:pt x="13292" y="21260"/>
                  </a:lnTo>
                  <a:lnTo>
                    <a:pt x="13292" y="21600"/>
                  </a:lnTo>
                  <a:lnTo>
                    <a:pt x="13292" y="19729"/>
                  </a:lnTo>
                  <a:lnTo>
                    <a:pt x="14123" y="19729"/>
                  </a:lnTo>
                  <a:lnTo>
                    <a:pt x="14123" y="20069"/>
                  </a:lnTo>
                  <a:lnTo>
                    <a:pt x="14123" y="21260"/>
                  </a:lnTo>
                  <a:lnTo>
                    <a:pt x="14123" y="21600"/>
                  </a:lnTo>
                  <a:lnTo>
                    <a:pt x="14123" y="19729"/>
                  </a:lnTo>
                  <a:lnTo>
                    <a:pt x="14954" y="19729"/>
                  </a:lnTo>
                  <a:lnTo>
                    <a:pt x="14954" y="20069"/>
                  </a:lnTo>
                  <a:lnTo>
                    <a:pt x="14954" y="21260"/>
                  </a:lnTo>
                  <a:lnTo>
                    <a:pt x="14954" y="21600"/>
                  </a:lnTo>
                  <a:lnTo>
                    <a:pt x="14954" y="19729"/>
                  </a:lnTo>
                  <a:lnTo>
                    <a:pt x="15785" y="19729"/>
                  </a:lnTo>
                  <a:lnTo>
                    <a:pt x="15785" y="20069"/>
                  </a:lnTo>
                  <a:lnTo>
                    <a:pt x="15785" y="21260"/>
                  </a:lnTo>
                  <a:lnTo>
                    <a:pt x="15785" y="21600"/>
                  </a:lnTo>
                  <a:lnTo>
                    <a:pt x="15785" y="19729"/>
                  </a:lnTo>
                  <a:lnTo>
                    <a:pt x="16615" y="19729"/>
                  </a:lnTo>
                  <a:lnTo>
                    <a:pt x="16615" y="20069"/>
                  </a:lnTo>
                  <a:lnTo>
                    <a:pt x="16615" y="21260"/>
                  </a:lnTo>
                  <a:lnTo>
                    <a:pt x="16615" y="21600"/>
                  </a:lnTo>
                  <a:lnTo>
                    <a:pt x="16615" y="19729"/>
                  </a:lnTo>
                  <a:lnTo>
                    <a:pt x="17446" y="19729"/>
                  </a:lnTo>
                  <a:lnTo>
                    <a:pt x="17446" y="20069"/>
                  </a:lnTo>
                  <a:lnTo>
                    <a:pt x="17446" y="21260"/>
                  </a:lnTo>
                  <a:lnTo>
                    <a:pt x="17446" y="21600"/>
                  </a:lnTo>
                  <a:lnTo>
                    <a:pt x="17446" y="19729"/>
                  </a:lnTo>
                  <a:lnTo>
                    <a:pt x="18277" y="19729"/>
                  </a:lnTo>
                  <a:lnTo>
                    <a:pt x="18277" y="20069"/>
                  </a:lnTo>
                  <a:lnTo>
                    <a:pt x="18277" y="21260"/>
                  </a:lnTo>
                  <a:lnTo>
                    <a:pt x="18277" y="21600"/>
                  </a:lnTo>
                  <a:lnTo>
                    <a:pt x="18277" y="19729"/>
                  </a:lnTo>
                  <a:lnTo>
                    <a:pt x="19108" y="19729"/>
                  </a:lnTo>
                  <a:lnTo>
                    <a:pt x="19108" y="20069"/>
                  </a:lnTo>
                  <a:lnTo>
                    <a:pt x="19108" y="21260"/>
                  </a:lnTo>
                  <a:lnTo>
                    <a:pt x="19108" y="21600"/>
                  </a:lnTo>
                  <a:lnTo>
                    <a:pt x="19108" y="19729"/>
                  </a:lnTo>
                  <a:lnTo>
                    <a:pt x="19938" y="19729"/>
                  </a:lnTo>
                  <a:lnTo>
                    <a:pt x="19938" y="20069"/>
                  </a:lnTo>
                  <a:lnTo>
                    <a:pt x="19938" y="21260"/>
                  </a:lnTo>
                  <a:lnTo>
                    <a:pt x="19938" y="21600"/>
                  </a:lnTo>
                  <a:lnTo>
                    <a:pt x="19938" y="19729"/>
                  </a:lnTo>
                  <a:moveTo>
                    <a:pt x="1495" y="1531"/>
                  </a:moveTo>
                  <a:lnTo>
                    <a:pt x="5982" y="1531"/>
                  </a:lnTo>
                  <a:lnTo>
                    <a:pt x="5982" y="18539"/>
                  </a:lnTo>
                  <a:lnTo>
                    <a:pt x="1495" y="18539"/>
                  </a:lnTo>
                  <a:lnTo>
                    <a:pt x="1495" y="1531"/>
                  </a:lnTo>
                  <a:moveTo>
                    <a:pt x="7311" y="1531"/>
                  </a:moveTo>
                  <a:lnTo>
                    <a:pt x="7975" y="1531"/>
                  </a:lnTo>
                  <a:lnTo>
                    <a:pt x="7975" y="8334"/>
                  </a:lnTo>
                  <a:lnTo>
                    <a:pt x="7311" y="8334"/>
                  </a:lnTo>
                  <a:lnTo>
                    <a:pt x="7311" y="1531"/>
                  </a:lnTo>
                  <a:moveTo>
                    <a:pt x="7145" y="9865"/>
                  </a:moveTo>
                  <a:lnTo>
                    <a:pt x="8142" y="9865"/>
                  </a:lnTo>
                  <a:lnTo>
                    <a:pt x="8142" y="10715"/>
                  </a:lnTo>
                  <a:lnTo>
                    <a:pt x="7145" y="10715"/>
                  </a:lnTo>
                  <a:lnTo>
                    <a:pt x="7145" y="9865"/>
                  </a:lnTo>
                  <a:moveTo>
                    <a:pt x="8972" y="1531"/>
                  </a:moveTo>
                  <a:lnTo>
                    <a:pt x="12462" y="1531"/>
                  </a:lnTo>
                  <a:lnTo>
                    <a:pt x="12462" y="5443"/>
                  </a:lnTo>
                  <a:lnTo>
                    <a:pt x="8972" y="5443"/>
                  </a:lnTo>
                  <a:lnTo>
                    <a:pt x="8972" y="1531"/>
                  </a:lnTo>
                  <a:moveTo>
                    <a:pt x="13625" y="1531"/>
                  </a:moveTo>
                  <a:lnTo>
                    <a:pt x="20271" y="1531"/>
                  </a:lnTo>
                  <a:lnTo>
                    <a:pt x="20271" y="5443"/>
                  </a:lnTo>
                  <a:lnTo>
                    <a:pt x="13625" y="5443"/>
                  </a:lnTo>
                  <a:lnTo>
                    <a:pt x="13625" y="1531"/>
                  </a:lnTo>
                  <a:moveTo>
                    <a:pt x="18609" y="6463"/>
                  </a:moveTo>
                  <a:lnTo>
                    <a:pt x="20437" y="6463"/>
                  </a:lnTo>
                  <a:lnTo>
                    <a:pt x="20437" y="10885"/>
                  </a:lnTo>
                  <a:lnTo>
                    <a:pt x="18609" y="10885"/>
                  </a:lnTo>
                  <a:lnTo>
                    <a:pt x="18609" y="6463"/>
                  </a:lnTo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ar-EG"/>
            </a:p>
          </p:txBody>
        </p:sp>
        <p:sp>
          <p:nvSpPr>
            <p:cNvPr id="21519" name="Line 22"/>
            <p:cNvSpPr>
              <a:spLocks noChangeShapeType="1"/>
            </p:cNvSpPr>
            <p:nvPr/>
          </p:nvSpPr>
          <p:spPr bwMode="auto">
            <a:xfrm>
              <a:off x="2544" y="2016"/>
              <a:ext cx="52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ar-EG"/>
            </a:p>
          </p:txBody>
        </p:sp>
        <p:sp>
          <p:nvSpPr>
            <p:cNvPr id="21520" name="Line 23"/>
            <p:cNvSpPr>
              <a:spLocks noChangeShapeType="1"/>
            </p:cNvSpPr>
            <p:nvPr/>
          </p:nvSpPr>
          <p:spPr bwMode="auto">
            <a:xfrm flipH="1">
              <a:off x="3456" y="2016"/>
              <a:ext cx="57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ar-EG"/>
            </a:p>
          </p:txBody>
        </p:sp>
        <p:sp>
          <p:nvSpPr>
            <p:cNvPr id="21521" name="Line 24"/>
            <p:cNvSpPr>
              <a:spLocks noChangeShapeType="1"/>
            </p:cNvSpPr>
            <p:nvPr/>
          </p:nvSpPr>
          <p:spPr bwMode="auto">
            <a:xfrm flipV="1">
              <a:off x="3456" y="2064"/>
              <a:ext cx="62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ar-EG"/>
            </a:p>
          </p:txBody>
        </p:sp>
        <p:sp>
          <p:nvSpPr>
            <p:cNvPr id="21522" name="Line 25"/>
            <p:cNvSpPr>
              <a:spLocks noChangeShapeType="1"/>
            </p:cNvSpPr>
            <p:nvPr/>
          </p:nvSpPr>
          <p:spPr bwMode="auto">
            <a:xfrm>
              <a:off x="3456" y="2112"/>
              <a:ext cx="67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ar-EG"/>
            </a:p>
          </p:txBody>
        </p:sp>
        <p:sp>
          <p:nvSpPr>
            <p:cNvPr id="21523" name="Line 26"/>
            <p:cNvSpPr>
              <a:spLocks noChangeShapeType="1"/>
            </p:cNvSpPr>
            <p:nvPr/>
          </p:nvSpPr>
          <p:spPr bwMode="auto">
            <a:xfrm flipV="1">
              <a:off x="2640" y="2496"/>
              <a:ext cx="528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ar-EG"/>
            </a:p>
          </p:txBody>
        </p:sp>
        <p:sp>
          <p:nvSpPr>
            <p:cNvPr id="21524" name="Line 27"/>
            <p:cNvSpPr>
              <a:spLocks noChangeShapeType="1"/>
            </p:cNvSpPr>
            <p:nvPr/>
          </p:nvSpPr>
          <p:spPr bwMode="auto">
            <a:xfrm flipV="1">
              <a:off x="2688" y="2496"/>
              <a:ext cx="48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ar-EG"/>
            </a:p>
          </p:txBody>
        </p:sp>
        <p:sp>
          <p:nvSpPr>
            <p:cNvPr id="21525" name="Line 28"/>
            <p:cNvSpPr>
              <a:spLocks noChangeShapeType="1"/>
            </p:cNvSpPr>
            <p:nvPr/>
          </p:nvSpPr>
          <p:spPr bwMode="auto">
            <a:xfrm flipV="1">
              <a:off x="2784" y="2496"/>
              <a:ext cx="384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ar-EG"/>
            </a:p>
          </p:txBody>
        </p:sp>
        <p:sp>
          <p:nvSpPr>
            <p:cNvPr id="21526" name="Line 29"/>
            <p:cNvSpPr>
              <a:spLocks noChangeShapeType="1"/>
            </p:cNvSpPr>
            <p:nvPr/>
          </p:nvSpPr>
          <p:spPr bwMode="auto">
            <a:xfrm flipH="1" flipV="1">
              <a:off x="3360" y="2496"/>
              <a:ext cx="432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ar-EG"/>
            </a:p>
          </p:txBody>
        </p:sp>
        <p:sp>
          <p:nvSpPr>
            <p:cNvPr id="21527" name="Line 30"/>
            <p:cNvSpPr>
              <a:spLocks noChangeShapeType="1"/>
            </p:cNvSpPr>
            <p:nvPr/>
          </p:nvSpPr>
          <p:spPr bwMode="auto">
            <a:xfrm flipH="1" flipV="1">
              <a:off x="3360" y="2496"/>
              <a:ext cx="432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ar-EG"/>
            </a:p>
          </p:txBody>
        </p:sp>
        <p:sp>
          <p:nvSpPr>
            <p:cNvPr id="21528" name="Line 31"/>
            <p:cNvSpPr>
              <a:spLocks noChangeShapeType="1"/>
            </p:cNvSpPr>
            <p:nvPr/>
          </p:nvSpPr>
          <p:spPr bwMode="auto">
            <a:xfrm flipH="1" flipV="1">
              <a:off x="3360" y="2496"/>
              <a:ext cx="432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ar-EG"/>
            </a:p>
          </p:txBody>
        </p:sp>
      </p:grpSp>
      <p:sp>
        <p:nvSpPr>
          <p:cNvPr id="21507" name="Text Box 32"/>
          <p:cNvSpPr txBox="1">
            <a:spLocks noChangeArrowheads="1"/>
          </p:cNvSpPr>
          <p:nvPr/>
        </p:nvSpPr>
        <p:spPr bwMode="auto">
          <a:xfrm>
            <a:off x="971550" y="476250"/>
            <a:ext cx="734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961" name="Text Box 33"/>
          <p:cNvSpPr txBox="1">
            <a:spLocks noChangeArrowheads="1"/>
          </p:cNvSpPr>
          <p:nvPr/>
        </p:nvSpPr>
        <p:spPr bwMode="auto">
          <a:xfrm>
            <a:off x="611188" y="404813"/>
            <a:ext cx="7920037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0">
              <a:defRPr/>
            </a:pPr>
            <a:r>
              <a:rPr lang="en-US" sz="4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Municipality Project Model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Project Components </a:t>
            </a:r>
            <a:br>
              <a:rPr lang="en-US" sz="4000" smtClean="0"/>
            </a:br>
            <a:r>
              <a:rPr lang="en-US" sz="4000" smtClean="0"/>
              <a:t> 1- Services Automation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Identification of Citizen Services</a:t>
            </a:r>
          </a:p>
          <a:p>
            <a:pPr eaLnBrk="1" hangingPunct="1">
              <a:defRPr/>
            </a:pPr>
            <a:r>
              <a:rPr lang="en-US" smtClean="0"/>
              <a:t>Analysis of existing Business functions and processes</a:t>
            </a:r>
          </a:p>
          <a:p>
            <a:pPr eaLnBrk="1" hangingPunct="1">
              <a:defRPr/>
            </a:pPr>
            <a:r>
              <a:rPr lang="en-US" smtClean="0"/>
              <a:t>Identify possible re-engineering areas</a:t>
            </a:r>
          </a:p>
          <a:p>
            <a:pPr eaLnBrk="1" hangingPunct="1">
              <a:defRPr/>
            </a:pPr>
            <a:r>
              <a:rPr lang="en-US" smtClean="0"/>
              <a:t>Model the different workflows</a:t>
            </a:r>
          </a:p>
          <a:p>
            <a:pPr eaLnBrk="1" hangingPunct="1">
              <a:defRPr/>
            </a:pPr>
            <a:r>
              <a:rPr lang="en-US" smtClean="0"/>
              <a:t>Develop application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Project Components </a:t>
            </a:r>
            <a:br>
              <a:rPr lang="en-US" sz="4000" smtClean="0"/>
            </a:br>
            <a:r>
              <a:rPr lang="en-US" sz="4000" smtClean="0"/>
              <a:t> 2- Personnel / Training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Basic training for all users: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Computer literacy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Typing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Basic Office packages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Training of application users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Advanced training on OS / DBMS / LAN administration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Advance training on application administration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Training on new business functions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Project Components </a:t>
            </a:r>
            <a:br>
              <a:rPr lang="en-US" sz="4000" smtClean="0"/>
            </a:br>
            <a:r>
              <a:rPr lang="en-US" sz="4000" smtClean="0"/>
              <a:t> 3- Procedures Modifications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Identify bottlenecks in existing/modified procedures</a:t>
            </a:r>
          </a:p>
          <a:p>
            <a:pPr eaLnBrk="1" hangingPunct="1">
              <a:defRPr/>
            </a:pPr>
            <a:r>
              <a:rPr lang="en-US" smtClean="0"/>
              <a:t>Modify procedure</a:t>
            </a:r>
          </a:p>
          <a:p>
            <a:pPr eaLnBrk="1" hangingPunct="1">
              <a:defRPr/>
            </a:pPr>
            <a:r>
              <a:rPr lang="en-US" smtClean="0"/>
              <a:t>Implement reviewed procedure</a:t>
            </a:r>
          </a:p>
          <a:p>
            <a:pPr eaLnBrk="1" hangingPunct="1">
              <a:defRPr/>
            </a:pPr>
            <a:r>
              <a:rPr lang="en-US" smtClean="0"/>
              <a:t>Monitor and assess change and impact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Project Components </a:t>
            </a:r>
            <a:br>
              <a:rPr lang="en-US" sz="4000" smtClean="0"/>
            </a:br>
            <a:r>
              <a:rPr lang="en-US" sz="4000" smtClean="0"/>
              <a:t> 4- ICT Infrastructure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Identify workflows steps </a:t>
            </a:r>
          </a:p>
          <a:p>
            <a:pPr eaLnBrk="1" hangingPunct="1">
              <a:defRPr/>
            </a:pPr>
            <a:r>
              <a:rPr lang="en-US" smtClean="0"/>
              <a:t>Identify computers needs (Clients &amp; Servers).</a:t>
            </a:r>
          </a:p>
          <a:p>
            <a:pPr eaLnBrk="1" hangingPunct="1">
              <a:defRPr/>
            </a:pPr>
            <a:r>
              <a:rPr lang="en-US" smtClean="0"/>
              <a:t>Identify LAN/WAN needs</a:t>
            </a:r>
          </a:p>
          <a:p>
            <a:pPr eaLnBrk="1" hangingPunct="1">
              <a:defRPr/>
            </a:pPr>
            <a:r>
              <a:rPr lang="en-US" smtClean="0"/>
              <a:t>Supply and install computers/licenses</a:t>
            </a:r>
          </a:p>
          <a:p>
            <a:pPr eaLnBrk="1" hangingPunct="1">
              <a:defRPr/>
            </a:pPr>
            <a:r>
              <a:rPr lang="en-US" smtClean="0"/>
              <a:t>Install LAN/WAN cabling and Active Components</a:t>
            </a:r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Project Components </a:t>
            </a:r>
            <a:br>
              <a:rPr lang="en-US" sz="4000" smtClean="0"/>
            </a:br>
            <a:r>
              <a:rPr lang="en-US" sz="4000" smtClean="0"/>
              <a:t> 5- Civil Works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Identify suitable area for Citizen Service Center (CSC)</a:t>
            </a:r>
          </a:p>
          <a:p>
            <a:pPr eaLnBrk="1" hangingPunct="1">
              <a:defRPr/>
            </a:pPr>
            <a:r>
              <a:rPr lang="en-US" smtClean="0"/>
              <a:t>Modify Architecture for CSC</a:t>
            </a:r>
          </a:p>
          <a:p>
            <a:pPr eaLnBrk="1" hangingPunct="1">
              <a:defRPr/>
            </a:pPr>
            <a:r>
              <a:rPr lang="en-US" smtClean="0"/>
              <a:t>Furnish CSC with suitable facility</a:t>
            </a:r>
          </a:p>
          <a:p>
            <a:pPr eaLnBrk="1" hangingPunct="1">
              <a:defRPr/>
            </a:pPr>
            <a:r>
              <a:rPr lang="en-US" smtClean="0"/>
              <a:t>Modernize Information Center premises</a:t>
            </a:r>
          </a:p>
          <a:p>
            <a:pPr eaLnBrk="1" hangingPunct="1">
              <a:defRPr/>
            </a:pPr>
            <a:r>
              <a:rPr lang="en-US" smtClean="0"/>
              <a:t>Renovate most of building administrative offices</a:t>
            </a:r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58" name="Group 2"/>
          <p:cNvGraphicFramePr>
            <a:graphicFrameLocks noGrp="1"/>
          </p:cNvGraphicFramePr>
          <p:nvPr>
            <p:ph type="tbl" idx="1"/>
          </p:nvPr>
        </p:nvGraphicFramePr>
        <p:xfrm>
          <a:off x="0" y="1773238"/>
          <a:ext cx="8543925" cy="4511040"/>
        </p:xfrm>
        <a:graphic>
          <a:graphicData uri="http://schemas.openxmlformats.org/drawingml/2006/table">
            <a:tbl>
              <a:tblPr rtl="1"/>
              <a:tblGrid>
                <a:gridCol w="1573212"/>
                <a:gridCol w="3455988"/>
                <a:gridCol w="3514725"/>
              </a:tblGrid>
              <a:tr h="646113">
                <a:tc rowSpan="6"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$1.3Mo</a:t>
                      </a:r>
                    </a:p>
                  </a:txBody>
                  <a:tcPr horzOverflow="overflow">
                    <a:lnL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+ 1 Sites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Renovation, remodeling, extending, …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Civil Works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Including Electrical Network</a:t>
                      </a:r>
                    </a:p>
                  </a:txBody>
                  <a:tcPr horzOverflow="overflow">
                    <a:lnL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Desks, Seats, Meeting tables, 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Furniture</a:t>
                      </a:r>
                    </a:p>
                  </a:txBody>
                  <a:tcPr horzOverflow="overflow">
                    <a:lnL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~420 PCs, Printers,…</a:t>
                      </a: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Queuing System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ICT Equipment</a:t>
                      </a:r>
                    </a:p>
                  </a:txBody>
                  <a:tcPr horzOverflow="overflow">
                    <a:lnL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~600 outlets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~20kms CAT 5 FTP cables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LAN’s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67 Workflows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&gt;500 Application Screens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Business Applications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 vMerge="1">
                  <a:txBody>
                    <a:bodyPr/>
                    <a:lstStyle/>
                    <a:p>
                      <a:pPr rtl="1"/>
                      <a:endParaRPr lang="ar-E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354 Trainees, 28500 Hours</a:t>
                      </a:r>
                      <a:endParaRPr kumimoji="0" lang="ar-EG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Applications Training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Training</a:t>
                      </a:r>
                    </a:p>
                  </a:txBody>
                  <a:tcPr horzOverflow="overflow">
                    <a:lnL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dbl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5084" name="Rectangle 28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Scope of Work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Government Services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38100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e-Services</a:t>
            </a:r>
            <a:endParaRPr lang="ar-EG" smtClean="0"/>
          </a:p>
          <a:p>
            <a:pPr lvl="1" eaLnBrk="1" hangingPunct="1">
              <a:defRPr/>
            </a:pPr>
            <a:r>
              <a:rPr lang="en-US" smtClean="0"/>
              <a:t>Central Gov. Services</a:t>
            </a:r>
          </a:p>
          <a:p>
            <a:pPr lvl="1" eaLnBrk="1" hangingPunct="1">
              <a:defRPr/>
            </a:pPr>
            <a:r>
              <a:rPr lang="en-US" smtClean="0"/>
              <a:t>Access channels</a:t>
            </a:r>
          </a:p>
          <a:p>
            <a:pPr lvl="1" eaLnBrk="1" hangingPunct="1">
              <a:defRPr/>
            </a:pPr>
            <a:r>
              <a:rPr lang="en-US" smtClean="0"/>
              <a:t>e-Identification</a:t>
            </a:r>
          </a:p>
          <a:p>
            <a:pPr lvl="1" eaLnBrk="1" hangingPunct="1">
              <a:defRPr/>
            </a:pPr>
            <a:r>
              <a:rPr lang="en-US" smtClean="0"/>
              <a:t>e-Payment</a:t>
            </a:r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5105400" y="2057400"/>
            <a:ext cx="3810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32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Local Government</a:t>
            </a:r>
            <a:endParaRPr lang="ar-EG" sz="320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742950" lvl="1" indent="-285750" algn="l" rtl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Municipal services</a:t>
            </a:r>
          </a:p>
          <a:p>
            <a:pPr marL="742950" lvl="1" indent="-285750" algn="l" rtl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Investors Services</a:t>
            </a:r>
          </a:p>
          <a:p>
            <a:pPr marL="742950" lvl="1" indent="-285750" algn="l" rtl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Local Portals</a:t>
            </a:r>
          </a:p>
          <a:p>
            <a:pPr marL="742950" lvl="1" indent="-285750" algn="l" rtl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…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6900" b="0" smtClean="0">
                <a:cs typeface="Arabic Transparent" pitchFamily="2" charset="0"/>
              </a:rPr>
              <a:t>Results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684213" y="404813"/>
            <a:ext cx="7772400" cy="863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0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Results – (1)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827088" y="3232150"/>
            <a:ext cx="578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79388" y="1773238"/>
            <a:ext cx="8820150" cy="45815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ar-EG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ٍ</a:t>
            </a: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Shrinking of Accumulated Files</a:t>
            </a:r>
            <a:endParaRPr lang="ar-EG" sz="2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Identification of congestion areas and recommend solutions</a:t>
            </a:r>
            <a:endParaRPr lang="ar-EG" sz="2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ar-EG" sz="2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Reduce service delivery time</a:t>
            </a:r>
          </a:p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ar-EG" sz="2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Accumulative Build up of business databases</a:t>
            </a:r>
          </a:p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ar-EG" sz="2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684213" y="404813"/>
            <a:ext cx="7772400" cy="863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0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Results – (2)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323850" y="2060575"/>
            <a:ext cx="7881938" cy="4797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Detailed documentation of business processes</a:t>
            </a:r>
            <a:endParaRPr lang="ar-EG" sz="2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ar-EG" sz="2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ar-EG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ِ</a:t>
            </a: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Availing a method and tool for performance measurement</a:t>
            </a:r>
          </a:p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Obtaining preliminary performance measures</a:t>
            </a:r>
          </a:p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Obtaining actual statistics of different services provision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684213" y="404813"/>
            <a:ext cx="7772400" cy="863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0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Results – (3)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827088" y="3232150"/>
            <a:ext cx="578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0" y="1773238"/>
            <a:ext cx="8820150" cy="47974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Standardizing workflows among similar departments in different municipalities</a:t>
            </a:r>
          </a:p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ar-EG" sz="2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Identifying a number of procedures to be modified</a:t>
            </a:r>
          </a:p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Finding solutions for long queues</a:t>
            </a:r>
          </a:p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/>
            </a:pP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Review of specific legislative issues to be modified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11188" y="0"/>
            <a:ext cx="7772400" cy="863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0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Number of Requests (1)</a:t>
            </a:r>
          </a:p>
        </p:txBody>
      </p:sp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827088" y="3232150"/>
            <a:ext cx="578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50180" name="Object 4"/>
          <p:cNvGraphicFramePr>
            <a:graphicFrameLocks noChangeAspect="1"/>
          </p:cNvGraphicFramePr>
          <p:nvPr>
            <p:ph/>
          </p:nvPr>
        </p:nvGraphicFramePr>
        <p:xfrm>
          <a:off x="-323850" y="908050"/>
          <a:ext cx="9791700" cy="6161088"/>
        </p:xfrm>
        <a:graphic>
          <a:graphicData uri="http://schemas.openxmlformats.org/presentationml/2006/ole">
            <p:oleObj spid="_x0000_s3074" name="Chart" r:id="rId3" imgW="7096049" imgH="4848149" progId="Excel.Chart.8">
              <p:embed/>
            </p:oleObj>
          </a:graphicData>
        </a:graphic>
      </p:graphicFrame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3203575" y="2205038"/>
            <a:ext cx="647700" cy="338455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5651500" y="1484313"/>
            <a:ext cx="647700" cy="4033837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50183" name="Oval 7"/>
          <p:cNvSpPr>
            <a:spLocks noChangeArrowheads="1"/>
          </p:cNvSpPr>
          <p:nvPr/>
        </p:nvSpPr>
        <p:spPr bwMode="auto">
          <a:xfrm>
            <a:off x="6659563" y="4076700"/>
            <a:ext cx="1079500" cy="1512888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OleChart spid="50180" grpId="0"/>
      <p:bldP spid="50181" grpId="0" animBg="1"/>
      <p:bldP spid="50182" grpId="0" animBg="1"/>
      <p:bldP spid="5018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827088" y="3232150"/>
            <a:ext cx="578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>
            <p:ph/>
          </p:nvPr>
        </p:nvGraphicFramePr>
        <p:xfrm>
          <a:off x="-323850" y="930275"/>
          <a:ext cx="9791700" cy="6137275"/>
        </p:xfrm>
        <a:graphic>
          <a:graphicData uri="http://schemas.openxmlformats.org/presentationml/2006/ole">
            <p:oleObj spid="_x0000_s4098" name="Chart" r:id="rId3" imgW="7096049" imgH="4848149" progId="Excel.Chart.8">
              <p:embed/>
            </p:oleObj>
          </a:graphicData>
        </a:graphic>
      </p:graphicFrame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1258888" y="3213100"/>
            <a:ext cx="76342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 anchorCtr="1"/>
          <a:lstStyle/>
          <a:p>
            <a:endParaRPr lang="ar-EG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>
            <a:off x="1258888" y="4365625"/>
            <a:ext cx="76342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 anchorCtr="1"/>
          <a:lstStyle/>
          <a:p>
            <a:endParaRPr lang="ar-EG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611188" y="0"/>
            <a:ext cx="7772400" cy="863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0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Number of Requests (2)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nimBg="1"/>
      <p:bldP spid="51205" grpId="0" animBg="1"/>
      <p:bldP spid="5120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ph/>
          </p:nvPr>
        </p:nvGraphicFramePr>
        <p:xfrm>
          <a:off x="-323850" y="1052513"/>
          <a:ext cx="9720263" cy="6011862"/>
        </p:xfrm>
        <a:graphic>
          <a:graphicData uri="http://schemas.openxmlformats.org/presentationml/2006/ole">
            <p:oleObj spid="_x0000_s5122" name="Chart" r:id="rId3" imgW="3648151" imgH="2238451" progId="Excel.Chart.8">
              <p:embed/>
            </p:oleObj>
          </a:graphicData>
        </a:graphic>
      </p:graphicFrame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971550" y="0"/>
            <a:ext cx="7772400" cy="863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0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Change in Delivery Time</a:t>
            </a:r>
            <a:r>
              <a:rPr lang="ar-EG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 </a:t>
            </a: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(6/6)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827088" y="3232150"/>
            <a:ext cx="578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2229" name="Line 5"/>
          <p:cNvSpPr>
            <a:spLocks noChangeShapeType="1"/>
          </p:cNvSpPr>
          <p:nvPr/>
        </p:nvSpPr>
        <p:spPr bwMode="auto">
          <a:xfrm>
            <a:off x="755650" y="3357563"/>
            <a:ext cx="838835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 anchorCtr="1"/>
          <a:lstStyle/>
          <a:p>
            <a:endParaRPr lang="ar-EG"/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>
            <a:off x="755650" y="2781300"/>
            <a:ext cx="838835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 anchorCtr="1"/>
          <a:lstStyle/>
          <a:p>
            <a:endParaRPr lang="ar-EG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8" presetClass="entr" presetSubtype="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/>
      <p:bldP spid="52229" grpId="0" animBg="1"/>
      <p:bldP spid="5223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>
            <p:ph/>
          </p:nvPr>
        </p:nvGraphicFramePr>
        <p:xfrm>
          <a:off x="-323850" y="1241425"/>
          <a:ext cx="9720263" cy="5815013"/>
        </p:xfrm>
        <a:graphic>
          <a:graphicData uri="http://schemas.openxmlformats.org/presentationml/2006/ole">
            <p:oleObj spid="_x0000_s6146" name="Worksheet" r:id="rId3" imgW="9305849" imgH="5715000" progId="Excel.Sheet.8">
              <p:embed/>
            </p:oleObj>
          </a:graphicData>
        </a:graphic>
      </p:graphicFrame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539750" y="188913"/>
            <a:ext cx="7772400" cy="863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0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Change in</a:t>
            </a:r>
            <a:b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</a:b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Delivery Time Variance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27088" y="3232150"/>
            <a:ext cx="578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3253" name="Line 5"/>
          <p:cNvSpPr>
            <a:spLocks noChangeShapeType="1"/>
          </p:cNvSpPr>
          <p:nvPr/>
        </p:nvSpPr>
        <p:spPr bwMode="auto">
          <a:xfrm>
            <a:off x="684213" y="2997200"/>
            <a:ext cx="84597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 anchorCtr="1"/>
          <a:lstStyle/>
          <a:p>
            <a:endParaRPr lang="ar-EG"/>
          </a:p>
        </p:txBody>
      </p:sp>
      <p:sp>
        <p:nvSpPr>
          <p:cNvPr id="53254" name="Line 6"/>
          <p:cNvSpPr>
            <a:spLocks noChangeShapeType="1"/>
          </p:cNvSpPr>
          <p:nvPr/>
        </p:nvSpPr>
        <p:spPr bwMode="auto">
          <a:xfrm>
            <a:off x="684213" y="3644900"/>
            <a:ext cx="8459787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 anchorCtr="1"/>
          <a:lstStyle/>
          <a:p>
            <a:endParaRPr lang="ar-EG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8" presetClass="entr" presetSubtype="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/>
      <p:bldP spid="53253" grpId="0" animBg="1"/>
      <p:bldP spid="5325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400" smtClean="0"/>
              <a:t>Scope of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Business Areas</a:t>
            </a:r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 rot="-5400000">
            <a:off x="1439862" y="3536951"/>
            <a:ext cx="3529013" cy="1008062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2800" b="1">
                <a:latin typeface="Garamond" pitchFamily="18" charset="0"/>
              </a:rPr>
              <a:t>Local Parliament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3708400" y="2276475"/>
            <a:ext cx="3600450" cy="52387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0000"/>
              </a:gs>
              <a:gs pos="100000">
                <a:srgbClr val="FF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2800" b="1">
                <a:latin typeface="Garamond" pitchFamily="18" charset="0"/>
              </a:rPr>
              <a:t>Governorate Quarters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 rot="-5400000">
            <a:off x="5222081" y="3718719"/>
            <a:ext cx="3005138" cy="11684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2800" b="1">
                <a:latin typeface="Garamond" pitchFamily="18" charset="0"/>
              </a:rPr>
              <a:t>Service Dpts</a:t>
            </a: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 rot="-5400000">
            <a:off x="4310856" y="3979069"/>
            <a:ext cx="3024188" cy="628650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2800" b="1">
                <a:solidFill>
                  <a:srgbClr val="0066FF"/>
                </a:solidFill>
                <a:latin typeface="Garamond" pitchFamily="18" charset="0"/>
              </a:rPr>
              <a:t>City Councils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 rot="-5400000">
            <a:off x="2783681" y="3706019"/>
            <a:ext cx="3024188" cy="11747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2800" b="1">
                <a:latin typeface="Garamond" pitchFamily="18" charset="0"/>
              </a:rPr>
              <a:t>Affiliate agencies</a:t>
            </a: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 rot="-5400000">
            <a:off x="3672682" y="3967956"/>
            <a:ext cx="3024188" cy="650875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2400" b="1">
                <a:latin typeface="Garamond" pitchFamily="18" charset="0"/>
              </a:rPr>
              <a:t>Investment Planning</a:t>
            </a:r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 rot="-5400000">
            <a:off x="683419" y="3788569"/>
            <a:ext cx="3529013" cy="504825"/>
          </a:xfrm>
          <a:prstGeom prst="rect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ar-EG" sz="2800" b="1">
                <a:latin typeface="Garamond" pitchFamily="18" charset="0"/>
              </a:rPr>
              <a:t>ٍ</a:t>
            </a:r>
            <a:r>
              <a:rPr lang="en-US" sz="2800" b="1">
                <a:latin typeface="Garamond" pitchFamily="18" charset="0"/>
              </a:rPr>
              <a:t>Social Society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animBg="1"/>
      <p:bldP spid="55300" grpId="0" animBg="1"/>
      <p:bldP spid="55301" grpId="0" animBg="1"/>
      <p:bldP spid="55302" grpId="0" animBg="1"/>
      <p:bldP spid="55303" grpId="0" animBg="1"/>
      <p:bldP spid="55304" grpId="0" animBg="1"/>
      <p:bldP spid="5530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Egypt - Oerview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b="1" smtClean="0"/>
              <a:t>Area:	</a:t>
            </a:r>
            <a:r>
              <a:rPr lang="en-US" sz="2400" i="1" smtClean="0"/>
              <a:t>total: 1,001,450 sq km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smtClean="0"/>
              <a:t>Population:</a:t>
            </a:r>
            <a:r>
              <a:rPr lang="en-US" sz="2400" i="1" smtClean="0">
                <a:solidFill>
                  <a:schemeClr val="accent2"/>
                </a:solidFill>
              </a:rPr>
              <a:t>77,505,756 (July 2005 est.) </a:t>
            </a:r>
            <a:endParaRPr lang="en-US" sz="2400" b="1" i="1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smtClean="0"/>
              <a:t>Religions:	</a:t>
            </a:r>
            <a:r>
              <a:rPr lang="en-US" sz="2400" smtClean="0"/>
              <a:t>Muslim 94%, Coptic Christian and other 6% </a:t>
            </a:r>
            <a:endParaRPr lang="en-US" sz="2400" b="1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smtClean="0"/>
              <a:t>Languages: </a:t>
            </a:r>
            <a:r>
              <a:rPr lang="en-US" sz="2400" smtClean="0"/>
              <a:t>Arabic (official),</a:t>
            </a:r>
            <a:r>
              <a:rPr lang="en-US" sz="3600" smtClean="0"/>
              <a:t> </a:t>
            </a:r>
            <a:r>
              <a:rPr lang="en-US" sz="2400" smtClean="0"/>
              <a:t>(English and French)</a:t>
            </a:r>
            <a:r>
              <a:rPr lang="en-US" smtClean="0"/>
              <a:t>  </a:t>
            </a:r>
            <a:endParaRPr lang="en-US" b="1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smtClean="0"/>
              <a:t>Capital:	</a:t>
            </a:r>
            <a:r>
              <a:rPr lang="en-US" sz="2400" smtClean="0"/>
              <a:t>Cairo </a:t>
            </a:r>
            <a:endParaRPr lang="en-US" sz="2400" b="1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smtClean="0"/>
              <a:t>Administrative divisions:	</a:t>
            </a:r>
            <a:r>
              <a:rPr lang="en-US" sz="2400" smtClean="0"/>
              <a:t>26 governorates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smtClean="0"/>
              <a:t>GDP per capita: </a:t>
            </a:r>
            <a:r>
              <a:rPr lang="en-US" sz="2400" smtClean="0"/>
              <a:t>purchasing power parity - $4,200 (2004 est.) </a:t>
            </a:r>
            <a:endParaRPr lang="en-US" sz="2400" b="1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smtClean="0"/>
              <a:t>GDP - composition by sector:	</a:t>
            </a:r>
            <a:r>
              <a:rPr lang="en-US" sz="2400" smtClean="0"/>
              <a:t>agriculture: 17.2%, industry: 33%, services: 49.8% (2004 est.) </a:t>
            </a:r>
            <a:endParaRPr lang="en-US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Activities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1979613" y="2800350"/>
            <a:ext cx="1558925" cy="3005138"/>
          </a:xfrm>
          <a:prstGeom prst="rect">
            <a:avLst/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2800" b="1">
                <a:latin typeface="Garamond" pitchFamily="18" charset="0"/>
              </a:rPr>
              <a:t>GIS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979613" y="2276475"/>
            <a:ext cx="5329237" cy="52387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0000"/>
              </a:gs>
              <a:gs pos="100000">
                <a:srgbClr val="FF99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2800" b="1">
                <a:latin typeface="Garamond" pitchFamily="18" charset="0"/>
              </a:rPr>
              <a:t>DSS</a:t>
            </a: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3541713" y="4497388"/>
            <a:ext cx="2598737" cy="65405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2800" b="1">
                <a:latin typeface="Garamond" pitchFamily="18" charset="0"/>
              </a:rPr>
              <a:t>MIS</a:t>
            </a:r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 rot="-5400000">
            <a:off x="5222081" y="3718719"/>
            <a:ext cx="3005138" cy="11684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2800" b="1">
                <a:latin typeface="Garamond" pitchFamily="18" charset="0"/>
              </a:rPr>
              <a:t>Portal</a:t>
            </a:r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3541713" y="2800350"/>
            <a:ext cx="2598737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2800" b="1">
                <a:latin typeface="Garamond" pitchFamily="18" charset="0"/>
              </a:rPr>
              <a:t>EIS</a:t>
            </a:r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3541713" y="3322638"/>
            <a:ext cx="2598737" cy="117475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2800" b="1">
                <a:latin typeface="Garamond" pitchFamily="18" charset="0"/>
              </a:rPr>
              <a:t>Services</a:t>
            </a:r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3541713" y="5151438"/>
            <a:ext cx="2598737" cy="650875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2800" b="1">
                <a:latin typeface="Garamond" pitchFamily="18" charset="0"/>
              </a:rPr>
              <a:t>Intranet</a:t>
            </a:r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2555875" y="2276475"/>
            <a:ext cx="4032250" cy="2520950"/>
          </a:xfrm>
          <a:prstGeom prst="rect">
            <a:avLst/>
          </a:prstGeom>
          <a:solidFill>
            <a:schemeClr val="tx1">
              <a:alpha val="50195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563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85" decel="1000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385" decel="100000"/>
                                        <p:tgtEl>
                                          <p:spTgt spid="563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385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85" decel="1000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385" decel="100000"/>
                                        <p:tgtEl>
                                          <p:spTgt spid="563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385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385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85" decel="100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385" decel="100000"/>
                                        <p:tgtEl>
                                          <p:spTgt spid="563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385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385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85" decel="1000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385" decel="100000"/>
                                        <p:tgtEl>
                                          <p:spTgt spid="563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0" dur="385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385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385" decel="1000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385" decel="100000"/>
                                        <p:tgtEl>
                                          <p:spTgt spid="563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385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385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385" decel="1000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385" decel="100000"/>
                                        <p:tgtEl>
                                          <p:spTgt spid="563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385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385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animBg="1"/>
      <p:bldP spid="56324" grpId="0" animBg="1"/>
      <p:bldP spid="56325" grpId="0" animBg="1"/>
      <p:bldP spid="56326" grpId="0" animBg="1"/>
      <p:bldP spid="56327" grpId="0" animBg="1"/>
      <p:bldP spid="56328" grpId="0" animBg="1"/>
      <p:bldP spid="56329" grpId="0" animBg="1"/>
      <p:bldP spid="5633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971550" y="476250"/>
            <a:ext cx="734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615950" y="404813"/>
            <a:ext cx="7772400" cy="863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0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GIS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Integration with Services</a:t>
            </a:r>
            <a:endParaRPr lang="ar-EG" sz="2800" b="1" smtClean="0"/>
          </a:p>
          <a:p>
            <a:pPr lvl="3" eaLnBrk="1" hangingPunct="1">
              <a:buClr>
                <a:schemeClr val="hlink"/>
              </a:buClr>
              <a:defRPr/>
            </a:pPr>
            <a:r>
              <a:rPr lang="en-US" sz="1800" b="1" smtClean="0">
                <a:solidFill>
                  <a:srgbClr val="FFFF00"/>
                </a:solidFill>
              </a:rPr>
              <a:t>Building Permits</a:t>
            </a:r>
            <a:endParaRPr lang="ar-EG" sz="1800" b="1" smtClean="0">
              <a:solidFill>
                <a:srgbClr val="FFFF00"/>
              </a:solidFill>
            </a:endParaRPr>
          </a:p>
          <a:p>
            <a:pPr lvl="3" eaLnBrk="1" hangingPunct="1">
              <a:buClr>
                <a:schemeClr val="hlink"/>
              </a:buClr>
              <a:defRPr/>
            </a:pPr>
            <a:r>
              <a:rPr lang="en-US" sz="1800" b="1" smtClean="0">
                <a:solidFill>
                  <a:srgbClr val="FFFF00"/>
                </a:solidFill>
              </a:rPr>
              <a:t>Street Ad</a:t>
            </a:r>
            <a:r>
              <a:rPr lang="en-US" sz="1800" b="1" smtClean="0">
                <a:solidFill>
                  <a:srgbClr val="FFFF00"/>
                </a:solidFill>
                <a:latin typeface="Arial"/>
              </a:rPr>
              <a:t>’</a:t>
            </a:r>
            <a:r>
              <a:rPr lang="en-US" sz="1800" b="1" smtClean="0">
                <a:solidFill>
                  <a:srgbClr val="FFFF00"/>
                </a:solidFill>
              </a:rPr>
              <a:t>s and works</a:t>
            </a:r>
            <a:endParaRPr lang="ar-EG" sz="1800" b="1" smtClean="0">
              <a:solidFill>
                <a:srgbClr val="FFFF00"/>
              </a:solidFill>
            </a:endParaRPr>
          </a:p>
          <a:p>
            <a:pPr lvl="3" eaLnBrk="1" hangingPunct="1">
              <a:buClr>
                <a:schemeClr val="hlink"/>
              </a:buClr>
              <a:defRPr/>
            </a:pPr>
            <a:r>
              <a:rPr lang="ar-EG" sz="1800" b="1" smtClean="0">
                <a:solidFill>
                  <a:srgbClr val="FFFF00"/>
                </a:solidFill>
              </a:rPr>
              <a:t> ...</a:t>
            </a:r>
          </a:p>
          <a:p>
            <a:pPr lvl="3" eaLnBrk="1" hangingPunct="1">
              <a:buClr>
                <a:schemeClr val="hlink"/>
              </a:buClr>
              <a:defRPr/>
            </a:pPr>
            <a:endParaRPr lang="ar-EG" sz="2800" b="1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en-US" sz="2800" b="1" smtClean="0"/>
              <a:t>Investment Planning Dpt.</a:t>
            </a:r>
            <a:endParaRPr lang="ar-EG" sz="2800" b="1" smtClean="0"/>
          </a:p>
          <a:p>
            <a:pPr lvl="3" eaLnBrk="1" hangingPunct="1">
              <a:buClr>
                <a:schemeClr val="hlink"/>
              </a:buClr>
              <a:defRPr/>
            </a:pPr>
            <a:r>
              <a:rPr lang="en-US" sz="1800" b="1" smtClean="0">
                <a:solidFill>
                  <a:srgbClr val="FFFF00"/>
                </a:solidFill>
              </a:rPr>
              <a:t>Industrial zones, Touristic areas</a:t>
            </a:r>
            <a:endParaRPr lang="ar-EG" sz="1800" b="1" smtClean="0">
              <a:solidFill>
                <a:srgbClr val="FFFF00"/>
              </a:solidFill>
            </a:endParaRPr>
          </a:p>
          <a:p>
            <a:pPr lvl="3" eaLnBrk="1" hangingPunct="1">
              <a:buClr>
                <a:schemeClr val="hlink"/>
              </a:buClr>
              <a:defRPr/>
            </a:pPr>
            <a:endParaRPr lang="ar-EG" sz="1800" b="1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r>
              <a:rPr lang="en-US" sz="2800" b="1" smtClean="0"/>
              <a:t>Decision Support</a:t>
            </a:r>
            <a:endParaRPr lang="ar-EG" sz="2800" b="1" smtClean="0"/>
          </a:p>
          <a:p>
            <a:pPr lvl="3" eaLnBrk="1" hangingPunct="1">
              <a:buClr>
                <a:schemeClr val="hlink"/>
              </a:buClr>
              <a:defRPr/>
            </a:pPr>
            <a:r>
              <a:rPr lang="en-US" sz="1800" b="1" smtClean="0">
                <a:solidFill>
                  <a:srgbClr val="FFFF00"/>
                </a:solidFill>
              </a:rPr>
              <a:t>Education, Tourism, </a:t>
            </a:r>
            <a:r>
              <a:rPr lang="en-US" sz="1800" b="1" smtClean="0">
                <a:solidFill>
                  <a:srgbClr val="FFFF00"/>
                </a:solidFill>
                <a:latin typeface="Arial"/>
              </a:rPr>
              <a:t>…</a:t>
            </a:r>
            <a:endParaRPr lang="ar-EG" sz="1800" b="1" smtClean="0">
              <a:solidFill>
                <a:srgbClr val="FFFF00"/>
              </a:solidFill>
            </a:endParaRPr>
          </a:p>
          <a:p>
            <a:pPr eaLnBrk="1" hangingPunct="1">
              <a:defRPr/>
            </a:pPr>
            <a:endParaRPr lang="en-US" sz="1800" b="1" smtClean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971550" y="476250"/>
            <a:ext cx="734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615950" y="404813"/>
            <a:ext cx="7772400" cy="863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0">
              <a:defRPr/>
            </a:pPr>
            <a:r>
              <a:rPr 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Governorate Portal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smtClean="0"/>
              <a:t>Cooperation with other project</a:t>
            </a:r>
            <a:endParaRPr lang="ar-EG" b="1" smtClean="0"/>
          </a:p>
          <a:p>
            <a:pPr eaLnBrk="1" hangingPunct="1">
              <a:defRPr/>
            </a:pPr>
            <a:endParaRPr lang="ar-EG" b="1" smtClean="0"/>
          </a:p>
          <a:p>
            <a:pPr eaLnBrk="1" hangingPunct="1">
              <a:defRPr/>
            </a:pPr>
            <a:r>
              <a:rPr lang="en-US" b="1" smtClean="0"/>
              <a:t>Standard unified interface ready for roll out</a:t>
            </a:r>
            <a:endParaRPr lang="ar-EG" b="1" smtClean="0"/>
          </a:p>
          <a:p>
            <a:pPr eaLnBrk="1" hangingPunct="1">
              <a:defRPr/>
            </a:pPr>
            <a:endParaRPr lang="ar-EG" b="1" smtClean="0"/>
          </a:p>
          <a:p>
            <a:pPr eaLnBrk="1" hangingPunct="1">
              <a:defRPr/>
            </a:pPr>
            <a:r>
              <a:rPr lang="en-US" b="1" smtClean="0"/>
              <a:t>Features</a:t>
            </a:r>
            <a:endParaRPr lang="ar-EG" b="1" smtClean="0"/>
          </a:p>
          <a:p>
            <a:pPr lvl="1" eaLnBrk="1" hangingPunct="1">
              <a:buClr>
                <a:schemeClr val="hlink"/>
              </a:buClr>
              <a:defRPr/>
            </a:pPr>
            <a:r>
              <a:rPr lang="en-US" sz="2000" smtClean="0">
                <a:solidFill>
                  <a:srgbClr val="FFFF00"/>
                </a:solidFill>
              </a:rPr>
              <a:t>Information about Governorate and its divisions</a:t>
            </a:r>
            <a:endParaRPr lang="ar-EG" sz="2000" smtClean="0">
              <a:solidFill>
                <a:srgbClr val="FFFF00"/>
              </a:solidFill>
            </a:endParaRPr>
          </a:p>
          <a:p>
            <a:pPr lvl="1" eaLnBrk="1" hangingPunct="1">
              <a:buClr>
                <a:schemeClr val="hlink"/>
              </a:buClr>
              <a:defRPr/>
            </a:pPr>
            <a:r>
              <a:rPr lang="en-US" sz="2000" smtClean="0">
                <a:solidFill>
                  <a:srgbClr val="FFFF00"/>
                </a:solidFill>
              </a:rPr>
              <a:t>Governorate news</a:t>
            </a:r>
          </a:p>
          <a:p>
            <a:pPr lvl="1" eaLnBrk="1" hangingPunct="1">
              <a:buClr>
                <a:schemeClr val="hlink"/>
              </a:buClr>
              <a:defRPr/>
            </a:pPr>
            <a:r>
              <a:rPr lang="en-US" sz="2000" smtClean="0">
                <a:solidFill>
                  <a:srgbClr val="FFFF00"/>
                </a:solidFill>
              </a:rPr>
              <a:t>Information about services</a:t>
            </a:r>
          </a:p>
          <a:p>
            <a:pPr lvl="1" eaLnBrk="1" hangingPunct="1">
              <a:buClr>
                <a:schemeClr val="hlink"/>
              </a:buClr>
              <a:defRPr/>
            </a:pPr>
            <a:r>
              <a:rPr lang="en-US" sz="2000" smtClean="0">
                <a:solidFill>
                  <a:srgbClr val="FFFF00"/>
                </a:solidFill>
              </a:rPr>
              <a:t>Links to Online Services</a:t>
            </a:r>
            <a:endParaRPr lang="ar-EG" sz="2000" smtClean="0">
              <a:solidFill>
                <a:srgbClr val="FFFF00"/>
              </a:solidFill>
            </a:endParaRPr>
          </a:p>
          <a:p>
            <a:pPr lvl="1" eaLnBrk="1" hangingPunct="1">
              <a:buClr>
                <a:schemeClr val="hlink"/>
              </a:buClr>
              <a:defRPr/>
            </a:pPr>
            <a:endParaRPr lang="en-US" sz="2000" smtClean="0">
              <a:solidFill>
                <a:srgbClr val="FFFF00"/>
              </a:solidFill>
            </a:endParaRPr>
          </a:p>
        </p:txBody>
      </p:sp>
      <p:grpSp>
        <p:nvGrpSpPr>
          <p:cNvPr id="48133" name="Group 5"/>
          <p:cNvGrpSpPr>
            <a:grpSpLocks/>
          </p:cNvGrpSpPr>
          <p:nvPr/>
        </p:nvGrpSpPr>
        <p:grpSpPr bwMode="auto">
          <a:xfrm>
            <a:off x="7488238" y="0"/>
            <a:ext cx="1655762" cy="1654175"/>
            <a:chOff x="1791" y="1706"/>
            <a:chExt cx="1043" cy="1042"/>
          </a:xfrm>
        </p:grpSpPr>
        <p:pic>
          <p:nvPicPr>
            <p:cNvPr id="48134" name="Picture 6" descr="logo IDSC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27" y="1706"/>
              <a:ext cx="772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8135" name="Picture 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791" y="2251"/>
              <a:ext cx="1043" cy="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9208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Thank you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State Composition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95800" y="1676400"/>
            <a:ext cx="46482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central hydraulic society </a:t>
            </a:r>
          </a:p>
          <a:p>
            <a:pPr eaLnBrk="1" hangingPunct="1">
              <a:defRPr/>
            </a:pPr>
            <a:r>
              <a:rPr lang="en-US" smtClean="0"/>
              <a:t>Built around the Nile</a:t>
            </a:r>
            <a:endParaRPr lang="en-US" smtClean="0"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mtClean="0">
                <a:cs typeface="Times New Roman" pitchFamily="18" charset="0"/>
              </a:rPr>
              <a:t>26 Governorates</a:t>
            </a:r>
          </a:p>
          <a:p>
            <a:pPr lvl="1" eaLnBrk="1" hangingPunct="1">
              <a:defRPr/>
            </a:pPr>
            <a:r>
              <a:rPr lang="en-US" smtClean="0">
                <a:cs typeface="Times New Roman" pitchFamily="18" charset="0"/>
              </a:rPr>
              <a:t>287 Cities &amp; Districts</a:t>
            </a:r>
          </a:p>
          <a:p>
            <a:pPr lvl="2" eaLnBrk="1" hangingPunct="1">
              <a:defRPr/>
            </a:pPr>
            <a:r>
              <a:rPr lang="en-US" smtClean="0">
                <a:cs typeface="Times New Roman" pitchFamily="18" charset="0"/>
              </a:rPr>
              <a:t>5000 Villages</a:t>
            </a:r>
          </a:p>
          <a:p>
            <a:pPr eaLnBrk="1" hangingPunct="1">
              <a:defRPr/>
            </a:pPr>
            <a:r>
              <a:rPr lang="en-US" smtClean="0">
                <a:cs typeface="Times New Roman" pitchFamily="18" charset="0"/>
              </a:rPr>
              <a:t>Limited Administrative autonomy</a:t>
            </a:r>
          </a:p>
          <a:p>
            <a:pPr eaLnBrk="1" hangingPunct="1">
              <a:defRPr/>
            </a:pPr>
            <a:r>
              <a:rPr lang="en-US" smtClean="0">
                <a:cs typeface="Times New Roman" pitchFamily="18" charset="0"/>
              </a:rPr>
              <a:t>Governors Appointed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752600"/>
            <a:ext cx="4191000" cy="337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066800" y="2895600"/>
            <a:ext cx="6858000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rtl="0">
              <a:defRPr/>
            </a:pPr>
            <a:r>
              <a:rPr lang="en-US" sz="6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aramond" pitchFamily="18" charset="0"/>
              </a:rPr>
              <a:t>Local Government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Rationale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7323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Local government unit is the closest governmental entity to the public</a:t>
            </a:r>
          </a:p>
          <a:p>
            <a:pPr eaLnBrk="1" hangingPunct="1">
              <a:defRPr/>
            </a:pPr>
            <a:r>
              <a:rPr lang="en-US" smtClean="0"/>
              <a:t> Worldwide approach</a:t>
            </a:r>
          </a:p>
          <a:p>
            <a:pPr eaLnBrk="1" hangingPunct="1">
              <a:defRPr/>
            </a:pPr>
            <a:r>
              <a:rPr lang="en-US" smtClean="0"/>
              <a:t>Problems are less acute and better controlled</a:t>
            </a:r>
          </a:p>
          <a:p>
            <a:pPr eaLnBrk="1" hangingPunct="1">
              <a:defRPr/>
            </a:pPr>
            <a:r>
              <a:rPr lang="en-US" smtClean="0"/>
              <a:t>Higher interaction with the public</a:t>
            </a:r>
          </a:p>
          <a:p>
            <a:pPr eaLnBrk="1" hangingPunct="1">
              <a:defRPr/>
            </a:pPr>
            <a:r>
              <a:rPr lang="en-US" smtClean="0"/>
              <a:t>“Productizable”</a:t>
            </a:r>
          </a:p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Objective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Better serve the public through management enhancement using ICT</a:t>
            </a:r>
          </a:p>
          <a:p>
            <a:pPr lvl="1" eaLnBrk="1" hangingPunct="1">
              <a:defRPr/>
            </a:pPr>
            <a:r>
              <a:rPr lang="en-US" sz="2000" b="0" smtClean="0">
                <a:solidFill>
                  <a:srgbClr val="FFFFFF"/>
                </a:solidFill>
                <a:effectLst/>
              </a:rPr>
              <a:t>Reduce the service delivery time</a:t>
            </a:r>
          </a:p>
          <a:p>
            <a:pPr lvl="1" eaLnBrk="1" hangingPunct="1">
              <a:defRPr/>
            </a:pPr>
            <a:r>
              <a:rPr lang="en-US" sz="2000" b="0" smtClean="0">
                <a:solidFill>
                  <a:srgbClr val="FFFFFF"/>
                </a:solidFill>
                <a:effectLst/>
              </a:rPr>
              <a:t>Better service environment</a:t>
            </a:r>
          </a:p>
          <a:p>
            <a:pPr lvl="1" eaLnBrk="1" hangingPunct="1">
              <a:defRPr/>
            </a:pPr>
            <a:r>
              <a:rPr lang="en-US" sz="2000" b="0" smtClean="0">
                <a:solidFill>
                  <a:srgbClr val="FFFFFF"/>
                </a:solidFill>
                <a:effectLst/>
              </a:rPr>
              <a:t>Better monitoring &amp; control for better transparency and equity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US" smtClean="0">
              <a:solidFill>
                <a:srgbClr val="FFFF00"/>
              </a:solidFill>
            </a:endParaRP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b="0" smtClean="0">
                <a:solidFill>
                  <a:srgbClr val="FFFF00"/>
                </a:solidFill>
              </a:rPr>
              <a:t>Through</a:t>
            </a:r>
          </a:p>
          <a:p>
            <a:pPr lvl="2" eaLnBrk="1" hangingPunct="1">
              <a:defRPr/>
            </a:pPr>
            <a:r>
              <a:rPr lang="en-US" sz="2000" smtClean="0">
                <a:solidFill>
                  <a:srgbClr val="FFFFFF"/>
                </a:solidFill>
                <a:effectLst/>
              </a:rPr>
              <a:t>Business Processes enhancement</a:t>
            </a:r>
          </a:p>
          <a:p>
            <a:pPr lvl="2" eaLnBrk="1" hangingPunct="1">
              <a:defRPr/>
            </a:pPr>
            <a:r>
              <a:rPr lang="en-US" sz="2000" smtClean="0">
                <a:solidFill>
                  <a:srgbClr val="FFFFFF"/>
                </a:solidFill>
                <a:effectLst/>
              </a:rPr>
              <a:t>Automation (ICT)</a:t>
            </a:r>
          </a:p>
          <a:p>
            <a:pPr lvl="2" eaLnBrk="1" hangingPunct="1">
              <a:defRPr/>
            </a:pPr>
            <a:r>
              <a:rPr lang="en-US" sz="2000" smtClean="0">
                <a:solidFill>
                  <a:srgbClr val="FFFFFF"/>
                </a:solidFill>
                <a:effectLst/>
              </a:rPr>
              <a:t>Training &amp; Capacity Building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Problems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en-US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Weak Control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Corruption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Messy environment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/>
              <a:t>Lack of indicators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mtClean="0"/>
          </a:p>
          <a:p>
            <a:pPr eaLnBrk="1" hangingPunct="1">
              <a:lnSpc>
                <a:spcPct val="90000"/>
              </a:lnSpc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City Council </a:t>
            </a:r>
            <a:br>
              <a:rPr lang="en-US" sz="4000" smtClean="0"/>
            </a:br>
            <a:r>
              <a:rPr lang="en-US" sz="4000" smtClean="0"/>
              <a:t>Organization Structure</a:t>
            </a:r>
          </a:p>
        </p:txBody>
      </p:sp>
      <p:sp>
        <p:nvSpPr>
          <p:cNvPr id="1082" name="Rectangle 3"/>
          <p:cNvSpPr>
            <a:spLocks noChangeArrowheads="1"/>
          </p:cNvSpPr>
          <p:nvPr/>
        </p:nvSpPr>
        <p:spPr bwMode="auto">
          <a:xfrm>
            <a:off x="0" y="19573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ar-EG"/>
          </a:p>
        </p:txBody>
      </p:sp>
      <p:graphicFrame>
        <p:nvGraphicFramePr>
          <p:cNvPr id="24580" name="Organization Chart 4"/>
          <p:cNvGraphicFramePr>
            <a:graphicFrameLocks/>
          </p:cNvGraphicFramePr>
          <p:nvPr/>
        </p:nvGraphicFramePr>
        <p:xfrm>
          <a:off x="395288" y="2016125"/>
          <a:ext cx="8424862" cy="360045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  <p:sp>
        <p:nvSpPr>
          <p:cNvPr id="24635" name="Rectangle 59"/>
          <p:cNvSpPr>
            <a:spLocks noChangeArrowheads="1"/>
          </p:cNvSpPr>
          <p:nvPr/>
        </p:nvSpPr>
        <p:spPr bwMode="auto">
          <a:xfrm>
            <a:off x="323850" y="2492375"/>
            <a:ext cx="2808288" cy="3168650"/>
          </a:xfrm>
          <a:prstGeom prst="rect">
            <a:avLst/>
          </a:prstGeom>
          <a:noFill/>
          <a:ln w="19050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6084888" y="2492375"/>
            <a:ext cx="2808287" cy="3168650"/>
          </a:xfrm>
          <a:prstGeom prst="rect">
            <a:avLst/>
          </a:prstGeom>
          <a:noFill/>
          <a:ln w="19050">
            <a:solidFill>
              <a:srgbClr val="FF006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rtl="0"/>
            <a:endParaRPr lang="en-US">
              <a:latin typeface="Garamond" pitchFamily="18" charset="0"/>
            </a:endParaRPr>
          </a:p>
        </p:txBody>
      </p:sp>
      <p:sp>
        <p:nvSpPr>
          <p:cNvPr id="24637" name="Rectangle 61"/>
          <p:cNvSpPr>
            <a:spLocks noChangeArrowheads="1"/>
          </p:cNvSpPr>
          <p:nvPr/>
        </p:nvSpPr>
        <p:spPr bwMode="auto">
          <a:xfrm>
            <a:off x="3203575" y="3716338"/>
            <a:ext cx="2808288" cy="244951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24638" name="Rectangle 62"/>
          <p:cNvSpPr>
            <a:spLocks noChangeArrowheads="1"/>
          </p:cNvSpPr>
          <p:nvPr/>
        </p:nvSpPr>
        <p:spPr bwMode="auto">
          <a:xfrm>
            <a:off x="3203575" y="1700213"/>
            <a:ext cx="2808288" cy="1946275"/>
          </a:xfrm>
          <a:prstGeom prst="rect">
            <a:avLst/>
          </a:prstGeom>
          <a:noFill/>
          <a:ln w="19050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ar-EG"/>
          </a:p>
        </p:txBody>
      </p:sp>
      <p:sp>
        <p:nvSpPr>
          <p:cNvPr id="24639" name="Text Box 63"/>
          <p:cNvSpPr txBox="1">
            <a:spLocks noChangeArrowheads="1"/>
          </p:cNvSpPr>
          <p:nvPr/>
        </p:nvSpPr>
        <p:spPr bwMode="auto">
          <a:xfrm>
            <a:off x="6300788" y="2781300"/>
            <a:ext cx="24495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066"/>
                </a:solidFill>
                <a:latin typeface="Garamond" pitchFamily="18" charset="0"/>
              </a:rPr>
              <a:t>Internal Services</a:t>
            </a:r>
          </a:p>
        </p:txBody>
      </p:sp>
      <p:sp>
        <p:nvSpPr>
          <p:cNvPr id="24640" name="Text Box 64"/>
          <p:cNvSpPr txBox="1">
            <a:spLocks noChangeArrowheads="1"/>
          </p:cNvSpPr>
          <p:nvPr/>
        </p:nvSpPr>
        <p:spPr bwMode="auto">
          <a:xfrm>
            <a:off x="3419475" y="5589588"/>
            <a:ext cx="24495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Garamond" pitchFamily="18" charset="0"/>
              </a:rPr>
              <a:t>MIS / ERP</a:t>
            </a:r>
          </a:p>
        </p:txBody>
      </p:sp>
      <p:sp>
        <p:nvSpPr>
          <p:cNvPr id="24641" name="Text Box 65"/>
          <p:cNvSpPr txBox="1">
            <a:spLocks noChangeArrowheads="1"/>
          </p:cNvSpPr>
          <p:nvPr/>
        </p:nvSpPr>
        <p:spPr bwMode="auto">
          <a:xfrm>
            <a:off x="539750" y="2852738"/>
            <a:ext cx="24495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CC00"/>
                </a:solidFill>
                <a:latin typeface="Garamond" pitchFamily="18" charset="0"/>
              </a:rPr>
              <a:t>External Services</a:t>
            </a:r>
          </a:p>
        </p:txBody>
      </p:sp>
      <p:sp>
        <p:nvSpPr>
          <p:cNvPr id="24642" name="Text Box 66"/>
          <p:cNvSpPr txBox="1">
            <a:spLocks noChangeArrowheads="1"/>
          </p:cNvSpPr>
          <p:nvPr/>
        </p:nvSpPr>
        <p:spPr bwMode="auto">
          <a:xfrm>
            <a:off x="3419475" y="1916113"/>
            <a:ext cx="24495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00FF00"/>
                </a:solidFill>
                <a:latin typeface="Garamond" pitchFamily="18" charset="0"/>
              </a:rPr>
              <a:t>Decision Support</a:t>
            </a: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24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2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1000"/>
                                        <p:tgtEl>
                                          <p:spTgt spid="24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2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24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24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2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24580" grpId="0"/>
      <p:bldP spid="24635" grpId="0" animBg="1"/>
      <p:bldP spid="24636" grpId="0" animBg="1"/>
      <p:bldP spid="24637" grpId="0" animBg="1"/>
      <p:bldP spid="24638" grpId="0" animBg="1"/>
      <p:bldP spid="24639" grpId="0"/>
      <p:bldP spid="24640" grpId="0"/>
      <p:bldP spid="24641" grpId="0"/>
      <p:bldP spid="2464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6.7|3.|2.8|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Alexandria</Template>
  <TotalTime>621</TotalTime>
  <Words>700</Words>
  <Application>Microsoft Office PowerPoint</Application>
  <PresentationFormat>On-screen Show (4:3)</PresentationFormat>
  <Paragraphs>284</Paragraphs>
  <Slides>33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Arial</vt:lpstr>
      <vt:lpstr>Garamond</vt:lpstr>
      <vt:lpstr>Wingdings</vt:lpstr>
      <vt:lpstr>Times New Roman</vt:lpstr>
      <vt:lpstr>Simplified Arabic Fixed</vt:lpstr>
      <vt:lpstr>Verdana</vt:lpstr>
      <vt:lpstr>Arabic Transparent</vt:lpstr>
      <vt:lpstr>Stream</vt:lpstr>
      <vt:lpstr>Microsoft Office Excel Chart</vt:lpstr>
      <vt:lpstr>Microsoft Office Excel Worksheet</vt:lpstr>
      <vt:lpstr>Local Government Development: Municipal Services</vt:lpstr>
      <vt:lpstr>Government Services</vt:lpstr>
      <vt:lpstr>Egypt - Oerview</vt:lpstr>
      <vt:lpstr>State Composition</vt:lpstr>
      <vt:lpstr>Slide 5</vt:lpstr>
      <vt:lpstr>Rationale</vt:lpstr>
      <vt:lpstr>Objective</vt:lpstr>
      <vt:lpstr>Problems</vt:lpstr>
      <vt:lpstr>City Council  Organization Structure</vt:lpstr>
      <vt:lpstr>Municipality Services Internal</vt:lpstr>
      <vt:lpstr>Municipality Services External</vt:lpstr>
      <vt:lpstr>Slide 12</vt:lpstr>
      <vt:lpstr>Slide 13</vt:lpstr>
      <vt:lpstr>Project Components   1- Services Automation</vt:lpstr>
      <vt:lpstr>Project Components   2- Personnel / Training</vt:lpstr>
      <vt:lpstr>Project Components   3- Procedures Modifications</vt:lpstr>
      <vt:lpstr>Project Components   4- ICT Infrastructure</vt:lpstr>
      <vt:lpstr>Project Components   5- Civil Works</vt:lpstr>
      <vt:lpstr>Scope of Work</vt:lpstr>
      <vt:lpstr>Results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Scope of Development</vt:lpstr>
      <vt:lpstr>Business Areas</vt:lpstr>
      <vt:lpstr>Activities</vt:lpstr>
      <vt:lpstr>Slide 31</vt:lpstr>
      <vt:lpstr>Slide 32</vt:lpstr>
      <vt:lpstr>Thank you 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MSAD</dc:creator>
  <cp:lastModifiedBy>msad</cp:lastModifiedBy>
  <cp:revision>21</cp:revision>
  <dcterms:created xsi:type="dcterms:W3CDTF">2006-11-11T15:05:17Z</dcterms:created>
  <dcterms:modified xsi:type="dcterms:W3CDTF">2008-11-28T22:03:53Z</dcterms:modified>
</cp:coreProperties>
</file>