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21" r:id="rId2"/>
    <p:sldId id="322" r:id="rId3"/>
    <p:sldId id="482" r:id="rId4"/>
    <p:sldId id="495" r:id="rId5"/>
    <p:sldId id="490" r:id="rId6"/>
    <p:sldId id="509" r:id="rId7"/>
    <p:sldId id="492" r:id="rId8"/>
    <p:sldId id="508" r:id="rId9"/>
    <p:sldId id="519" r:id="rId10"/>
    <p:sldId id="512" r:id="rId11"/>
    <p:sldId id="513" r:id="rId12"/>
    <p:sldId id="518" r:id="rId13"/>
    <p:sldId id="511" r:id="rId14"/>
    <p:sldId id="520" r:id="rId15"/>
    <p:sldId id="521" r:id="rId16"/>
    <p:sldId id="522" r:id="rId17"/>
    <p:sldId id="483" r:id="rId18"/>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DEDEDE"/>
    <a:srgbClr val="969696"/>
    <a:srgbClr val="FF0000"/>
    <a:srgbClr val="9600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30" autoAdjust="0"/>
    <p:restoredTop sz="86391" autoAdjust="0"/>
  </p:normalViewPr>
  <p:slideViewPr>
    <p:cSldViewPr>
      <p:cViewPr>
        <p:scale>
          <a:sx n="66" d="100"/>
          <a:sy n="66" d="100"/>
        </p:scale>
        <p:origin x="-408"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0C2C5-05B4-434C-9847-E4458EE6432B}" type="doc">
      <dgm:prSet loTypeId="urn:microsoft.com/office/officeart/2005/8/layout/venn1" loCatId="relationship" qsTypeId="urn:microsoft.com/office/officeart/2005/8/quickstyle/simple1" qsCatId="simple" csTypeId="urn:microsoft.com/office/officeart/2005/8/colors/colorful2" csCatId="colorful" phldr="1"/>
      <dgm:spPr/>
    </dgm:pt>
    <dgm:pt modelId="{810EC929-14AC-4403-BF49-3811B6BD262B}">
      <dgm:prSet phldrT="[Texte]" custT="1"/>
      <dgm:spPr>
        <a:ln>
          <a:solidFill>
            <a:srgbClr val="F2F2F2"/>
          </a:solidFill>
          <a:prstDash val="sysDot"/>
        </a:ln>
        <a:effectLst>
          <a:glow rad="228600">
            <a:schemeClr val="accent3">
              <a:satMod val="175000"/>
              <a:alpha val="40000"/>
            </a:schemeClr>
          </a:glow>
        </a:effectLst>
      </dgm:spPr>
      <dgm:t>
        <a:bodyPr/>
        <a:lstStyle/>
        <a:p>
          <a:pPr algn="just"/>
          <a:r>
            <a:rPr lang="fr-FR" sz="1800" b="1" dirty="0" smtClean="0">
              <a:effectLst/>
              <a:latin typeface="Segoe UI" pitchFamily="34" charset="0"/>
              <a:cs typeface="Segoe UI" pitchFamily="34" charset="0"/>
            </a:rPr>
            <a:t>Prévention et lutte contre la corruption</a:t>
          </a:r>
          <a:endParaRPr lang="fr-FR" sz="1800" b="1" dirty="0">
            <a:effectLst/>
            <a:latin typeface="Segoe UI" pitchFamily="34" charset="0"/>
            <a:cs typeface="Segoe UI" pitchFamily="34" charset="0"/>
          </a:endParaRPr>
        </a:p>
      </dgm:t>
    </dgm:pt>
    <dgm:pt modelId="{22DA7C07-5A08-40B1-AF3D-65D9B70DE26B}" type="parTrans" cxnId="{9D7DF3A1-68A9-4A03-8732-5F20BD86BD2A}">
      <dgm:prSet/>
      <dgm:spPr/>
      <dgm:t>
        <a:bodyPr/>
        <a:lstStyle/>
        <a:p>
          <a:endParaRPr lang="fr-FR" sz="3200">
            <a:latin typeface="Segoe UI" pitchFamily="34" charset="0"/>
            <a:cs typeface="Segoe UI" pitchFamily="34" charset="0"/>
          </a:endParaRPr>
        </a:p>
      </dgm:t>
    </dgm:pt>
    <dgm:pt modelId="{636FD6CC-2449-4834-B880-5E1DD2B1EDF7}" type="sibTrans" cxnId="{9D7DF3A1-68A9-4A03-8732-5F20BD86BD2A}">
      <dgm:prSet/>
      <dgm:spPr/>
      <dgm:t>
        <a:bodyPr/>
        <a:lstStyle/>
        <a:p>
          <a:endParaRPr lang="fr-FR" sz="3200">
            <a:latin typeface="Segoe UI" pitchFamily="34" charset="0"/>
            <a:cs typeface="Segoe UI" pitchFamily="34" charset="0"/>
          </a:endParaRPr>
        </a:p>
      </dgm:t>
    </dgm:pt>
    <dgm:pt modelId="{FCD6D4B6-C452-4B24-A8FE-DF08E4E2E85A}">
      <dgm:prSet phldrT="[Texte]" custT="1"/>
      <dgm:spPr>
        <a:solidFill>
          <a:schemeClr val="accent2">
            <a:lumMod val="20000"/>
            <a:lumOff val="80000"/>
            <a:alpha val="27000"/>
          </a:schemeClr>
        </a:solidFill>
        <a:ln>
          <a:solidFill>
            <a:schemeClr val="bg1"/>
          </a:solidFill>
          <a:prstDash val="sysDot"/>
        </a:ln>
        <a:effectLst>
          <a:glow rad="228600">
            <a:schemeClr val="accent2">
              <a:satMod val="175000"/>
              <a:alpha val="40000"/>
            </a:schemeClr>
          </a:glow>
        </a:effectLst>
      </dgm:spPr>
      <dgm:t>
        <a:bodyPr/>
        <a:lstStyle/>
        <a:p>
          <a:r>
            <a:rPr lang="fr-FR" sz="2000" b="1" dirty="0" smtClean="0">
              <a:effectLst/>
              <a:latin typeface="Segoe UI" pitchFamily="34" charset="0"/>
              <a:cs typeface="Segoe UI" pitchFamily="34" charset="0"/>
            </a:rPr>
            <a:t>Bonne Gouvernance</a:t>
          </a:r>
          <a:endParaRPr lang="fr-FR" sz="2000" b="1" dirty="0">
            <a:effectLst/>
            <a:latin typeface="Segoe UI" pitchFamily="34" charset="0"/>
            <a:cs typeface="Segoe UI" pitchFamily="34" charset="0"/>
          </a:endParaRPr>
        </a:p>
      </dgm:t>
    </dgm:pt>
    <dgm:pt modelId="{ABBE58AE-89ED-483A-80A1-20E0347B9658}" type="sibTrans" cxnId="{5CD9EEB2-7863-4E33-871A-2940ED8AE8C1}">
      <dgm:prSet/>
      <dgm:spPr/>
      <dgm:t>
        <a:bodyPr/>
        <a:lstStyle/>
        <a:p>
          <a:endParaRPr lang="fr-FR" sz="3200">
            <a:latin typeface="Segoe UI" pitchFamily="34" charset="0"/>
            <a:cs typeface="Segoe UI" pitchFamily="34" charset="0"/>
          </a:endParaRPr>
        </a:p>
      </dgm:t>
    </dgm:pt>
    <dgm:pt modelId="{F29EC9CC-E12D-4CAE-9271-FCA19FC37671}" type="parTrans" cxnId="{5CD9EEB2-7863-4E33-871A-2940ED8AE8C1}">
      <dgm:prSet/>
      <dgm:spPr/>
      <dgm:t>
        <a:bodyPr/>
        <a:lstStyle/>
        <a:p>
          <a:endParaRPr lang="fr-FR" sz="3200">
            <a:latin typeface="Segoe UI" pitchFamily="34" charset="0"/>
            <a:cs typeface="Segoe UI" pitchFamily="34" charset="0"/>
          </a:endParaRPr>
        </a:p>
      </dgm:t>
    </dgm:pt>
    <dgm:pt modelId="{F563E0E9-8239-4E78-823E-79C933FE8A73}">
      <dgm:prSet phldrT="[Texte]" custT="1"/>
      <dgm:spPr>
        <a:solidFill>
          <a:srgbClr val="0070C0">
            <a:alpha val="50000"/>
          </a:srgbClr>
        </a:solidFill>
        <a:effectLst>
          <a:glow rad="228600">
            <a:schemeClr val="accent3">
              <a:satMod val="175000"/>
              <a:alpha val="40000"/>
            </a:schemeClr>
          </a:glow>
        </a:effectLst>
      </dgm:spPr>
      <dgm:t>
        <a:bodyPr/>
        <a:lstStyle/>
        <a:p>
          <a:pPr algn="ctr"/>
          <a:r>
            <a:rPr lang="fr-FR" sz="1600" b="1" dirty="0" smtClean="0">
              <a:effectLst/>
              <a:latin typeface="Segoe UI" pitchFamily="34" charset="0"/>
              <a:cs typeface="Segoe UI" pitchFamily="34" charset="0"/>
            </a:rPr>
            <a:t>Administration</a:t>
          </a:r>
          <a:r>
            <a:rPr lang="fr-FR" sz="1800" b="1" dirty="0" smtClean="0">
              <a:effectLst/>
              <a:latin typeface="Segoe UI" pitchFamily="34" charset="0"/>
              <a:cs typeface="Segoe UI" pitchFamily="34" charset="0"/>
            </a:rPr>
            <a:t> électronique</a:t>
          </a:r>
          <a:endParaRPr lang="fr-FR" sz="1800" b="1" dirty="0">
            <a:effectLst/>
            <a:latin typeface="Segoe UI" pitchFamily="34" charset="0"/>
            <a:cs typeface="Segoe UI" pitchFamily="34" charset="0"/>
          </a:endParaRPr>
        </a:p>
      </dgm:t>
    </dgm:pt>
    <dgm:pt modelId="{A1B2D14F-CC05-4E48-9CFE-2981BACEA89F}" type="parTrans" cxnId="{F063704A-B0A1-455C-99DB-B0A27F517D9A}">
      <dgm:prSet/>
      <dgm:spPr/>
      <dgm:t>
        <a:bodyPr/>
        <a:lstStyle/>
        <a:p>
          <a:endParaRPr lang="fr-FR"/>
        </a:p>
      </dgm:t>
    </dgm:pt>
    <dgm:pt modelId="{A6C6CE82-B573-4E6A-BC0E-E9D689F9AF4E}" type="sibTrans" cxnId="{F063704A-B0A1-455C-99DB-B0A27F517D9A}">
      <dgm:prSet/>
      <dgm:spPr/>
      <dgm:t>
        <a:bodyPr/>
        <a:lstStyle/>
        <a:p>
          <a:endParaRPr lang="fr-FR"/>
        </a:p>
      </dgm:t>
    </dgm:pt>
    <dgm:pt modelId="{8710C919-3A10-48BD-8AFD-6199BFCEFB5D}" type="pres">
      <dgm:prSet presAssocID="{2430C2C5-05B4-434C-9847-E4458EE6432B}" presName="compositeShape" presStyleCnt="0">
        <dgm:presLayoutVars>
          <dgm:chMax val="7"/>
          <dgm:dir/>
          <dgm:resizeHandles val="exact"/>
        </dgm:presLayoutVars>
      </dgm:prSet>
      <dgm:spPr/>
    </dgm:pt>
    <dgm:pt modelId="{097E27C9-D058-4A36-8EFE-26190E4B680A}" type="pres">
      <dgm:prSet presAssocID="{FCD6D4B6-C452-4B24-A8FE-DF08E4E2E85A}" presName="circ1" presStyleLbl="vennNode1" presStyleIdx="0" presStyleCnt="3"/>
      <dgm:spPr/>
      <dgm:t>
        <a:bodyPr/>
        <a:lstStyle/>
        <a:p>
          <a:endParaRPr lang="fr-FR"/>
        </a:p>
      </dgm:t>
    </dgm:pt>
    <dgm:pt modelId="{C7AA3867-78E7-43E1-8DB6-76B87BDE8DEB}" type="pres">
      <dgm:prSet presAssocID="{FCD6D4B6-C452-4B24-A8FE-DF08E4E2E85A}" presName="circ1Tx" presStyleLbl="revTx" presStyleIdx="0" presStyleCnt="0">
        <dgm:presLayoutVars>
          <dgm:chMax val="0"/>
          <dgm:chPref val="0"/>
          <dgm:bulletEnabled val="1"/>
        </dgm:presLayoutVars>
      </dgm:prSet>
      <dgm:spPr/>
      <dgm:t>
        <a:bodyPr/>
        <a:lstStyle/>
        <a:p>
          <a:endParaRPr lang="fr-FR"/>
        </a:p>
      </dgm:t>
    </dgm:pt>
    <dgm:pt modelId="{055CE64D-3656-4B21-B5AF-46D3B09515B5}" type="pres">
      <dgm:prSet presAssocID="{810EC929-14AC-4403-BF49-3811B6BD262B}" presName="circ2" presStyleLbl="vennNode1" presStyleIdx="1" presStyleCnt="3" custLinFactNeighborX="5352"/>
      <dgm:spPr/>
      <dgm:t>
        <a:bodyPr/>
        <a:lstStyle/>
        <a:p>
          <a:endParaRPr lang="fr-FR"/>
        </a:p>
      </dgm:t>
    </dgm:pt>
    <dgm:pt modelId="{B7FF17D0-3734-4D72-ADB7-E94D5F5C059F}" type="pres">
      <dgm:prSet presAssocID="{810EC929-14AC-4403-BF49-3811B6BD262B}" presName="circ2Tx" presStyleLbl="revTx" presStyleIdx="0" presStyleCnt="0">
        <dgm:presLayoutVars>
          <dgm:chMax val="0"/>
          <dgm:chPref val="0"/>
          <dgm:bulletEnabled val="1"/>
        </dgm:presLayoutVars>
      </dgm:prSet>
      <dgm:spPr/>
      <dgm:t>
        <a:bodyPr/>
        <a:lstStyle/>
        <a:p>
          <a:endParaRPr lang="fr-FR"/>
        </a:p>
      </dgm:t>
    </dgm:pt>
    <dgm:pt modelId="{CCAE83EA-71D5-4EAE-BCC3-5761D911E04C}" type="pres">
      <dgm:prSet presAssocID="{F563E0E9-8239-4E78-823E-79C933FE8A73}" presName="circ3" presStyleLbl="vennNode1" presStyleIdx="2" presStyleCnt="3" custScaleX="105659" custScaleY="108311"/>
      <dgm:spPr/>
      <dgm:t>
        <a:bodyPr/>
        <a:lstStyle/>
        <a:p>
          <a:endParaRPr lang="fr-FR"/>
        </a:p>
      </dgm:t>
    </dgm:pt>
    <dgm:pt modelId="{364AAD3E-8BA6-4DB1-8FF8-8CF128340784}" type="pres">
      <dgm:prSet presAssocID="{F563E0E9-8239-4E78-823E-79C933FE8A73}" presName="circ3Tx" presStyleLbl="revTx" presStyleIdx="0" presStyleCnt="0">
        <dgm:presLayoutVars>
          <dgm:chMax val="0"/>
          <dgm:chPref val="0"/>
          <dgm:bulletEnabled val="1"/>
        </dgm:presLayoutVars>
      </dgm:prSet>
      <dgm:spPr/>
      <dgm:t>
        <a:bodyPr/>
        <a:lstStyle/>
        <a:p>
          <a:endParaRPr lang="fr-FR"/>
        </a:p>
      </dgm:t>
    </dgm:pt>
  </dgm:ptLst>
  <dgm:cxnLst>
    <dgm:cxn modelId="{F063704A-B0A1-455C-99DB-B0A27F517D9A}" srcId="{2430C2C5-05B4-434C-9847-E4458EE6432B}" destId="{F563E0E9-8239-4E78-823E-79C933FE8A73}" srcOrd="2" destOrd="0" parTransId="{A1B2D14F-CC05-4E48-9CFE-2981BACEA89F}" sibTransId="{A6C6CE82-B573-4E6A-BC0E-E9D689F9AF4E}"/>
    <dgm:cxn modelId="{41046CD9-E4FF-4BCA-92F0-E052D2A30750}" type="presOf" srcId="{FCD6D4B6-C452-4B24-A8FE-DF08E4E2E85A}" destId="{097E27C9-D058-4A36-8EFE-26190E4B680A}" srcOrd="0" destOrd="0" presId="urn:microsoft.com/office/officeart/2005/8/layout/venn1"/>
    <dgm:cxn modelId="{C671457D-C035-4862-9160-3171A26E37F2}" type="presOf" srcId="{F563E0E9-8239-4E78-823E-79C933FE8A73}" destId="{364AAD3E-8BA6-4DB1-8FF8-8CF128340784}" srcOrd="1" destOrd="0" presId="urn:microsoft.com/office/officeart/2005/8/layout/venn1"/>
    <dgm:cxn modelId="{319CFF40-D0EA-4D6A-BF39-38F1DFDC4CF5}" type="presOf" srcId="{F563E0E9-8239-4E78-823E-79C933FE8A73}" destId="{CCAE83EA-71D5-4EAE-BCC3-5761D911E04C}" srcOrd="0" destOrd="0" presId="urn:microsoft.com/office/officeart/2005/8/layout/venn1"/>
    <dgm:cxn modelId="{5CD9EEB2-7863-4E33-871A-2940ED8AE8C1}" srcId="{2430C2C5-05B4-434C-9847-E4458EE6432B}" destId="{FCD6D4B6-C452-4B24-A8FE-DF08E4E2E85A}" srcOrd="0" destOrd="0" parTransId="{F29EC9CC-E12D-4CAE-9271-FCA19FC37671}" sibTransId="{ABBE58AE-89ED-483A-80A1-20E0347B9658}"/>
    <dgm:cxn modelId="{9D7DF3A1-68A9-4A03-8732-5F20BD86BD2A}" srcId="{2430C2C5-05B4-434C-9847-E4458EE6432B}" destId="{810EC929-14AC-4403-BF49-3811B6BD262B}" srcOrd="1" destOrd="0" parTransId="{22DA7C07-5A08-40B1-AF3D-65D9B70DE26B}" sibTransId="{636FD6CC-2449-4834-B880-5E1DD2B1EDF7}"/>
    <dgm:cxn modelId="{151DE486-394C-4497-8A1E-03B27F6CFA66}" type="presOf" srcId="{2430C2C5-05B4-434C-9847-E4458EE6432B}" destId="{8710C919-3A10-48BD-8AFD-6199BFCEFB5D}" srcOrd="0" destOrd="0" presId="urn:microsoft.com/office/officeart/2005/8/layout/venn1"/>
    <dgm:cxn modelId="{0F51440B-EBF5-466A-B65B-F236AC860683}" type="presOf" srcId="{810EC929-14AC-4403-BF49-3811B6BD262B}" destId="{B7FF17D0-3734-4D72-ADB7-E94D5F5C059F}" srcOrd="1" destOrd="0" presId="urn:microsoft.com/office/officeart/2005/8/layout/venn1"/>
    <dgm:cxn modelId="{CB4ABA5C-72DE-4E5B-BA7A-A2BA3FC50FC7}" type="presOf" srcId="{FCD6D4B6-C452-4B24-A8FE-DF08E4E2E85A}" destId="{C7AA3867-78E7-43E1-8DB6-76B87BDE8DEB}" srcOrd="1" destOrd="0" presId="urn:microsoft.com/office/officeart/2005/8/layout/venn1"/>
    <dgm:cxn modelId="{CA97B757-BF9E-4CE2-99CC-83EBC8C31B0C}" type="presOf" srcId="{810EC929-14AC-4403-BF49-3811B6BD262B}" destId="{055CE64D-3656-4B21-B5AF-46D3B09515B5}" srcOrd="0" destOrd="0" presId="urn:microsoft.com/office/officeart/2005/8/layout/venn1"/>
    <dgm:cxn modelId="{D9388A30-6D92-4E23-B901-937FE76440BD}" type="presParOf" srcId="{8710C919-3A10-48BD-8AFD-6199BFCEFB5D}" destId="{097E27C9-D058-4A36-8EFE-26190E4B680A}" srcOrd="0" destOrd="0" presId="urn:microsoft.com/office/officeart/2005/8/layout/venn1"/>
    <dgm:cxn modelId="{58D5C3C3-070E-4CA5-9A49-2B4C08B5E7F9}" type="presParOf" srcId="{8710C919-3A10-48BD-8AFD-6199BFCEFB5D}" destId="{C7AA3867-78E7-43E1-8DB6-76B87BDE8DEB}" srcOrd="1" destOrd="0" presId="urn:microsoft.com/office/officeart/2005/8/layout/venn1"/>
    <dgm:cxn modelId="{57D6D192-B802-4BB4-A5EB-88BB18D2B218}" type="presParOf" srcId="{8710C919-3A10-48BD-8AFD-6199BFCEFB5D}" destId="{055CE64D-3656-4B21-B5AF-46D3B09515B5}" srcOrd="2" destOrd="0" presId="urn:microsoft.com/office/officeart/2005/8/layout/venn1"/>
    <dgm:cxn modelId="{8EE6DE58-83E2-44DE-B11B-5CFDD31D811B}" type="presParOf" srcId="{8710C919-3A10-48BD-8AFD-6199BFCEFB5D}" destId="{B7FF17D0-3734-4D72-ADB7-E94D5F5C059F}" srcOrd="3" destOrd="0" presId="urn:microsoft.com/office/officeart/2005/8/layout/venn1"/>
    <dgm:cxn modelId="{596F875C-4020-4EF3-8686-BD977AE21F14}" type="presParOf" srcId="{8710C919-3A10-48BD-8AFD-6199BFCEFB5D}" destId="{CCAE83EA-71D5-4EAE-BCC3-5761D911E04C}" srcOrd="4" destOrd="0" presId="urn:microsoft.com/office/officeart/2005/8/layout/venn1"/>
    <dgm:cxn modelId="{9ED111A6-BC29-4A48-91BA-236FDE1FF2BD}" type="presParOf" srcId="{8710C919-3A10-48BD-8AFD-6199BFCEFB5D}" destId="{364AAD3E-8BA6-4DB1-8FF8-8CF128340784}" srcOrd="5" destOrd="0" presId="urn:microsoft.com/office/officeart/2005/8/layout/venn1"/>
  </dgm:cxnLst>
  <dgm:bg>
    <a:effectLst>
      <a:glow rad="63500">
        <a:schemeClr val="accent1">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E27C9-D058-4A36-8EFE-26190E4B680A}">
      <dsp:nvSpPr>
        <dsp:cNvPr id="0" name=""/>
        <dsp:cNvSpPr/>
      </dsp:nvSpPr>
      <dsp:spPr>
        <a:xfrm>
          <a:off x="2812900" y="63042"/>
          <a:ext cx="2287804" cy="2287804"/>
        </a:xfrm>
        <a:prstGeom prst="ellipse">
          <a:avLst/>
        </a:prstGeom>
        <a:solidFill>
          <a:schemeClr val="accent2">
            <a:lumMod val="20000"/>
            <a:lumOff val="80000"/>
            <a:alpha val="27000"/>
          </a:schemeClr>
        </a:solidFill>
        <a:ln w="25400" cap="flat" cmpd="sng" algn="ctr">
          <a:solidFill>
            <a:schemeClr val="bg1"/>
          </a:solidFill>
          <a:prstDash val="sysDot"/>
        </a:ln>
        <a:effectLst>
          <a:glow rad="228600">
            <a:schemeClr val="accent2">
              <a:satMod val="175000"/>
              <a:alpha val="40000"/>
            </a:schemeClr>
          </a:glow>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fr-FR" sz="2000" b="1" kern="1200" dirty="0" smtClean="0">
              <a:effectLst/>
              <a:latin typeface="Segoe UI" pitchFamily="34" charset="0"/>
              <a:cs typeface="Segoe UI" pitchFamily="34" charset="0"/>
            </a:rPr>
            <a:t>Bonne Gouvernance</a:t>
          </a:r>
          <a:endParaRPr lang="fr-FR" sz="2000" b="1" kern="1200" dirty="0">
            <a:effectLst/>
            <a:latin typeface="Segoe UI" pitchFamily="34" charset="0"/>
            <a:cs typeface="Segoe UI" pitchFamily="34" charset="0"/>
          </a:endParaRPr>
        </a:p>
      </dsp:txBody>
      <dsp:txXfrm>
        <a:off x="3117941" y="463408"/>
        <a:ext cx="1677722" cy="1029511"/>
      </dsp:txXfrm>
    </dsp:sp>
    <dsp:sp modelId="{055CE64D-3656-4B21-B5AF-46D3B09515B5}">
      <dsp:nvSpPr>
        <dsp:cNvPr id="0" name=""/>
        <dsp:cNvSpPr/>
      </dsp:nvSpPr>
      <dsp:spPr>
        <a:xfrm>
          <a:off x="3760859" y="1492919"/>
          <a:ext cx="2287804" cy="2287804"/>
        </a:xfrm>
        <a:prstGeom prst="ellipse">
          <a:avLst/>
        </a:prstGeom>
        <a:solidFill>
          <a:schemeClr val="accent2">
            <a:alpha val="50000"/>
            <a:hueOff val="-7200000"/>
            <a:satOff val="-25001"/>
            <a:lumOff val="30001"/>
            <a:alphaOff val="0"/>
          </a:schemeClr>
        </a:solidFill>
        <a:ln w="25400" cap="flat" cmpd="sng" algn="ctr">
          <a:solidFill>
            <a:srgbClr val="F2F2F2"/>
          </a:solidFill>
          <a:prstDash val="sysDot"/>
        </a:ln>
        <a:effectLst>
          <a:glow rad="228600">
            <a:schemeClr val="accent3">
              <a:satMod val="175000"/>
              <a:alpha val="40000"/>
            </a:schemeClr>
          </a:glow>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just" defTabSz="800100">
            <a:lnSpc>
              <a:spcPct val="90000"/>
            </a:lnSpc>
            <a:spcBef>
              <a:spcPct val="0"/>
            </a:spcBef>
            <a:spcAft>
              <a:spcPct val="35000"/>
            </a:spcAft>
          </a:pPr>
          <a:r>
            <a:rPr lang="fr-FR" sz="1800" b="1" kern="1200" dirty="0" smtClean="0">
              <a:effectLst/>
              <a:latin typeface="Segoe UI" pitchFamily="34" charset="0"/>
              <a:cs typeface="Segoe UI" pitchFamily="34" charset="0"/>
            </a:rPr>
            <a:t>Prévention et lutte contre la corruption</a:t>
          </a:r>
          <a:endParaRPr lang="fr-FR" sz="1800" b="1" kern="1200" dirty="0">
            <a:effectLst/>
            <a:latin typeface="Segoe UI" pitchFamily="34" charset="0"/>
            <a:cs typeface="Segoe UI" pitchFamily="34" charset="0"/>
          </a:endParaRPr>
        </a:p>
      </dsp:txBody>
      <dsp:txXfrm>
        <a:off x="4460546" y="2083935"/>
        <a:ext cx="1372682" cy="1258292"/>
      </dsp:txXfrm>
    </dsp:sp>
    <dsp:sp modelId="{CCAE83EA-71D5-4EAE-BCC3-5761D911E04C}">
      <dsp:nvSpPr>
        <dsp:cNvPr id="0" name=""/>
        <dsp:cNvSpPr/>
      </dsp:nvSpPr>
      <dsp:spPr>
        <a:xfrm>
          <a:off x="1922651" y="1397850"/>
          <a:ext cx="2417270" cy="2477943"/>
        </a:xfrm>
        <a:prstGeom prst="ellipse">
          <a:avLst/>
        </a:prstGeom>
        <a:solidFill>
          <a:srgbClr val="0070C0">
            <a:alpha val="50000"/>
          </a:srgbClr>
        </a:solidFill>
        <a:ln w="25400" cap="flat" cmpd="sng" algn="ctr">
          <a:solidFill>
            <a:schemeClr val="lt1">
              <a:hueOff val="0"/>
              <a:satOff val="0"/>
              <a:lumOff val="0"/>
              <a:alphaOff val="0"/>
            </a:schemeClr>
          </a:solidFill>
          <a:prstDash val="solid"/>
        </a:ln>
        <a:effectLst>
          <a:glow rad="228600">
            <a:schemeClr val="accent3">
              <a:satMod val="175000"/>
              <a:alpha val="40000"/>
            </a:schemeClr>
          </a:glow>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fr-FR" sz="1600" b="1" kern="1200" dirty="0" smtClean="0">
              <a:effectLst/>
              <a:latin typeface="Segoe UI" pitchFamily="34" charset="0"/>
              <a:cs typeface="Segoe UI" pitchFamily="34" charset="0"/>
            </a:rPr>
            <a:t>Administration</a:t>
          </a:r>
          <a:r>
            <a:rPr lang="fr-FR" sz="1800" b="1" kern="1200" dirty="0" smtClean="0">
              <a:effectLst/>
              <a:latin typeface="Segoe UI" pitchFamily="34" charset="0"/>
              <a:cs typeface="Segoe UI" pitchFamily="34" charset="0"/>
            </a:rPr>
            <a:t> électronique</a:t>
          </a:r>
          <a:endParaRPr lang="fr-FR" sz="1800" b="1" kern="1200" dirty="0">
            <a:effectLst/>
            <a:latin typeface="Segoe UI" pitchFamily="34" charset="0"/>
            <a:cs typeface="Segoe UI" pitchFamily="34" charset="0"/>
          </a:endParaRPr>
        </a:p>
      </dsp:txBody>
      <dsp:txXfrm>
        <a:off x="2150277" y="2037985"/>
        <a:ext cx="1450362" cy="136286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3891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fr-FR"/>
          </a:p>
        </p:txBody>
      </p:sp>
      <p:sp>
        <p:nvSpPr>
          <p:cNvPr id="3891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38917"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465E9483-410C-45F4-8A12-8FEDFAE26DDD}" type="slidenum">
              <a:rPr lang="fr-FR"/>
              <a:pPr>
                <a:defRPr/>
              </a:pPr>
              <a:t>‹N°›</a:t>
            </a:fld>
            <a:endParaRPr lang="fr-FR" dirty="0"/>
          </a:p>
        </p:txBody>
      </p:sp>
    </p:spTree>
    <p:extLst>
      <p:ext uri="{BB962C8B-B14F-4D97-AF65-F5344CB8AC3E}">
        <p14:creationId xmlns:p14="http://schemas.microsoft.com/office/powerpoint/2010/main" val="3362211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fr-FR"/>
          </a:p>
        </p:txBody>
      </p:sp>
      <p:sp>
        <p:nvSpPr>
          <p:cNvPr id="21508"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4103"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341A96A-200E-4DC7-8D7B-B09376E52CD7}" type="slidenum">
              <a:rPr lang="fr-FR"/>
              <a:pPr>
                <a:defRPr/>
              </a:pPr>
              <a:t>‹N°›</a:t>
            </a:fld>
            <a:endParaRPr lang="fr-FR" dirty="0"/>
          </a:p>
        </p:txBody>
      </p:sp>
    </p:spTree>
    <p:extLst>
      <p:ext uri="{BB962C8B-B14F-4D97-AF65-F5344CB8AC3E}">
        <p14:creationId xmlns:p14="http://schemas.microsoft.com/office/powerpoint/2010/main" val="10768432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e l'image des diapositives 1"/>
          <p:cNvSpPr>
            <a:spLocks noGrp="1" noRot="1" noChangeAspect="1" noTextEdit="1"/>
          </p:cNvSpPr>
          <p:nvPr>
            <p:ph type="sldImg"/>
          </p:nvPr>
        </p:nvSpPr>
        <p:spPr>
          <a:xfrm>
            <a:off x="917575" y="744538"/>
            <a:ext cx="4962525" cy="3722687"/>
          </a:xfrm>
          <a:ln/>
        </p:spPr>
      </p:sp>
      <p:sp>
        <p:nvSpPr>
          <p:cNvPr id="3" name="Espace réservé des commentaires 2"/>
          <p:cNvSpPr>
            <a:spLocks noGrp="1"/>
          </p:cNvSpPr>
          <p:nvPr>
            <p:ph type="body" idx="1"/>
          </p:nvPr>
        </p:nvSpPr>
        <p:spPr/>
        <p:txBody>
          <a:bodyPr>
            <a:normAutofit/>
          </a:bodyPr>
          <a:lstStyle/>
          <a:p>
            <a:pPr>
              <a:defRPr/>
            </a:pPr>
            <a:endParaRPr lang="fr-FR" sz="1050" dirty="0"/>
          </a:p>
        </p:txBody>
      </p:sp>
      <p:sp>
        <p:nvSpPr>
          <p:cNvPr id="22532" name="Espace réservé du numéro de diapositive 3"/>
          <p:cNvSpPr>
            <a:spLocks noGrp="1"/>
          </p:cNvSpPr>
          <p:nvPr>
            <p:ph type="sldNum" sz="quarter" idx="5"/>
          </p:nvPr>
        </p:nvSpPr>
        <p:spPr>
          <a:noFill/>
        </p:spPr>
        <p:txBody>
          <a:bodyPr/>
          <a:lstStyle/>
          <a:p>
            <a:fld id="{031316BD-E28B-4F6D-B89A-728A9047E0F6}" type="slidenum">
              <a:rPr lang="fr-FR" smtClean="0"/>
              <a:pPr/>
              <a:t>1</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a:xfrm>
            <a:off x="917575" y="744538"/>
            <a:ext cx="4962525" cy="3722687"/>
          </a:xfrm>
          <a:ln/>
        </p:spPr>
      </p:sp>
      <p:sp>
        <p:nvSpPr>
          <p:cNvPr id="23555" name="Espace réservé des commentaires 2"/>
          <p:cNvSpPr>
            <a:spLocks noGrp="1"/>
          </p:cNvSpPr>
          <p:nvPr>
            <p:ph type="body" idx="1"/>
          </p:nvPr>
        </p:nvSpPr>
        <p:spPr>
          <a:noFill/>
          <a:ln/>
        </p:spPr>
        <p:txBody>
          <a:bodyPr/>
          <a:lstStyle/>
          <a:p>
            <a:endParaRPr lang="fr-FR" smtClean="0"/>
          </a:p>
        </p:txBody>
      </p:sp>
      <p:sp>
        <p:nvSpPr>
          <p:cNvPr id="23556" name="Espace réservé du numéro de diapositive 3"/>
          <p:cNvSpPr>
            <a:spLocks noGrp="1"/>
          </p:cNvSpPr>
          <p:nvPr>
            <p:ph type="sldNum" sz="quarter" idx="5"/>
          </p:nvPr>
        </p:nvSpPr>
        <p:spPr>
          <a:noFill/>
        </p:spPr>
        <p:txBody>
          <a:bodyPr/>
          <a:lstStyle/>
          <a:p>
            <a:fld id="{B3DAE278-7FF9-4F82-A65B-C148AC791E13}" type="slidenum">
              <a:rPr lang="fr-FR" smtClean="0"/>
              <a:pPr/>
              <a:t>2</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a:xfrm>
            <a:off x="917575" y="744538"/>
            <a:ext cx="4962525" cy="3722687"/>
          </a:xfrm>
          <a:ln/>
        </p:spPr>
      </p:sp>
      <p:sp>
        <p:nvSpPr>
          <p:cNvPr id="25603" name="Espace réservé des commentaires 2"/>
          <p:cNvSpPr>
            <a:spLocks noGrp="1"/>
          </p:cNvSpPr>
          <p:nvPr>
            <p:ph type="body" idx="1"/>
          </p:nvPr>
        </p:nvSpPr>
        <p:spPr>
          <a:noFill/>
          <a:ln/>
        </p:spPr>
        <p:txBody>
          <a:bodyPr/>
          <a:lstStyle/>
          <a:p>
            <a:endParaRPr lang="fr-FR" smtClean="0"/>
          </a:p>
        </p:txBody>
      </p:sp>
      <p:sp>
        <p:nvSpPr>
          <p:cNvPr id="25604" name="Espace réservé du numéro de diapositive 3"/>
          <p:cNvSpPr>
            <a:spLocks noGrp="1"/>
          </p:cNvSpPr>
          <p:nvPr>
            <p:ph type="sldNum" sz="quarter" idx="5"/>
          </p:nvPr>
        </p:nvSpPr>
        <p:spPr>
          <a:noFill/>
        </p:spPr>
        <p:txBody>
          <a:bodyPr/>
          <a:lstStyle/>
          <a:p>
            <a:fld id="{2C5573D2-9344-4FC3-8CD9-32BD769EE861}" type="slidenum">
              <a:rPr lang="fr-FR" smtClean="0"/>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6675A4D-D54F-4DD8-8371-F028CEC1A499}" type="slidenum">
              <a:rPr lang="fr-FR"/>
              <a:pPr/>
              <a:t>7</a:t>
            </a:fld>
            <a:endParaRPr lang="fr-FR"/>
          </a:p>
        </p:txBody>
      </p:sp>
      <p:sp>
        <p:nvSpPr>
          <p:cNvPr id="3627010" name="Rectangle 2"/>
          <p:cNvSpPr>
            <a:spLocks noGrp="1" noRot="1" noChangeAspect="1" noChangeArrowheads="1" noTextEdit="1"/>
          </p:cNvSpPr>
          <p:nvPr>
            <p:ph type="sldImg"/>
          </p:nvPr>
        </p:nvSpPr>
        <p:spPr>
          <a:xfrm>
            <a:off x="917575" y="744538"/>
            <a:ext cx="4964113" cy="3722687"/>
          </a:xfrm>
          <a:ln/>
        </p:spPr>
      </p:sp>
      <p:sp>
        <p:nvSpPr>
          <p:cNvPr id="3627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0CD2178-07DF-498D-A547-74220A48806C}" type="slidenum">
              <a:rPr lang="fr-FR" smtClean="0"/>
              <a:pPr/>
              <a:t>17</a:t>
            </a:fld>
            <a:endParaRPr lang="fr-FR" smtClean="0"/>
          </a:p>
        </p:txBody>
      </p:sp>
      <p:sp>
        <p:nvSpPr>
          <p:cNvPr id="40963" name="Rectangle 2"/>
          <p:cNvSpPr>
            <a:spLocks noGrp="1" noRot="1" noChangeAspect="1" noChangeArrowheads="1" noTextEdit="1"/>
          </p:cNvSpPr>
          <p:nvPr>
            <p:ph type="sldImg"/>
          </p:nvPr>
        </p:nvSpPr>
        <p:spPr>
          <a:xfrm>
            <a:off x="917575" y="744538"/>
            <a:ext cx="4962525" cy="3722687"/>
          </a:xfrm>
          <a:ln/>
        </p:spPr>
      </p:sp>
      <p:sp>
        <p:nvSpPr>
          <p:cNvPr id="4096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603CAA2-E3D7-42C2-9EDB-4B994D7D0432}"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69B5789A-BE80-42C9-B2FE-8E2BA28DBD1A}"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FDA7D56-B70F-49D1-A59D-B02E123150A0}"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E5A11BC2-A770-4D36-933D-8514AF56171F}" type="slidenum">
              <a:rPr lang="fr-FR"/>
              <a:pPr>
                <a:defRPr/>
              </a:pPr>
              <a:t>‹N°›</a:t>
            </a:fld>
            <a:endParaRPr lang="fr-F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84C5B660-5BE3-4155-AF46-4B384EB62E4F}" type="slidenum">
              <a:rPr lang="fr-FR"/>
              <a:pPr>
                <a:defRPr/>
              </a:pPr>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B8CF16E-B90B-46D2-BDA3-A350B8F0AF73}"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573" y="228600"/>
            <a:ext cx="8540855" cy="679450"/>
          </a:xfrm>
        </p:spPr>
        <p:txBody>
          <a:bodyPr/>
          <a:lstStyle/>
          <a:p>
            <a:r>
              <a:rPr lang="fr-FR"/>
              <a:t>Modifiez le style du titre</a:t>
            </a:r>
          </a:p>
        </p:txBody>
      </p:sp>
      <p:sp>
        <p:nvSpPr>
          <p:cNvPr id="3" name="Espace réservé du texte 2"/>
          <p:cNvSpPr>
            <a:spLocks noGrp="1"/>
          </p:cNvSpPr>
          <p:nvPr>
            <p:ph type="body" sz="half" idx="1"/>
          </p:nvPr>
        </p:nvSpPr>
        <p:spPr>
          <a:xfrm>
            <a:off x="250782" y="1268413"/>
            <a:ext cx="4193447" cy="48974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596602" y="1268414"/>
            <a:ext cx="4195034" cy="23717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96602" y="3792538"/>
            <a:ext cx="4195034" cy="237331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513686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745BE19-D381-43D8-97D3-F806206F6864}"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3362D71B-11D5-45CF-B4DF-635C15E495FC}"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5709008A-A12C-4335-8627-933ED194DA63}"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9F2F734E-7F30-403E-AB05-DEEB562F777E}"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D2270405-1CF1-4813-980A-8B6ABC3B3DB9}"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28A58543-21C2-4AD4-B323-C7659CBD1900}"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27E2F988-FD97-49E5-AA46-31C829A273B4}"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D893656C-1098-4D26-BE66-E698BC7B0B92}"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70C424F1-E6B5-42FE-9E3A-C6C80EB6F8C0}"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15.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cpc.ma/"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hyperlink" Target="http://www.stopcorruption.m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arpacnetwork.org/arpdocs/APACanticorr2009-2010.pdf"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aroc.m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ctrTitle"/>
          </p:nvPr>
        </p:nvSpPr>
        <p:spPr>
          <a:xfrm>
            <a:off x="857250" y="2143116"/>
            <a:ext cx="7358063" cy="1857375"/>
          </a:xfrm>
        </p:spPr>
        <p:txBody>
          <a:bodyPr/>
          <a:lstStyle/>
          <a:p>
            <a:pPr>
              <a:defRPr/>
            </a:pPr>
            <a:r>
              <a:rPr lang="fr-FR" sz="4000" b="1" dirty="0" smtClean="0">
                <a:solidFill>
                  <a:srgbClr val="3366CC"/>
                </a:solidFill>
                <a:effectLst>
                  <a:outerShdw blurRad="50800" dist="38100" algn="tr" rotWithShape="0">
                    <a:prstClr val="black">
                      <a:alpha val="40000"/>
                    </a:prstClr>
                  </a:outerShdw>
                </a:effectLst>
              </a:rPr>
              <a:t>Administration électronique : quelle gouvernance? </a:t>
            </a:r>
            <a:endParaRPr lang="fr-FR" sz="4000" b="1" u="sng" dirty="0" smtClean="0">
              <a:solidFill>
                <a:schemeClr val="accent2"/>
              </a:solidFill>
            </a:endParaRPr>
          </a:p>
        </p:txBody>
      </p:sp>
      <p:pic>
        <p:nvPicPr>
          <p:cNvPr id="2051" name="Picture 2"/>
          <p:cNvPicPr>
            <a:picLocks noChangeAspect="1" noChangeArrowheads="1"/>
          </p:cNvPicPr>
          <p:nvPr/>
        </p:nvPicPr>
        <p:blipFill>
          <a:blip r:embed="rId3" cstate="print"/>
          <a:srcRect/>
          <a:stretch>
            <a:fillRect/>
          </a:stretch>
        </p:blipFill>
        <p:spPr bwMode="auto">
          <a:xfrm>
            <a:off x="428625" y="333375"/>
            <a:ext cx="2487613" cy="692150"/>
          </a:xfrm>
          <a:prstGeom prst="rect">
            <a:avLst/>
          </a:prstGeom>
          <a:noFill/>
          <a:ln w="9525">
            <a:noFill/>
            <a:miter lim="800000"/>
            <a:headEnd/>
            <a:tailEnd/>
          </a:ln>
        </p:spPr>
      </p:pic>
      <p:sp>
        <p:nvSpPr>
          <p:cNvPr id="2052" name="Rectangle 4"/>
          <p:cNvSpPr>
            <a:spLocks noChangeArrowheads="1"/>
          </p:cNvSpPr>
          <p:nvPr/>
        </p:nvSpPr>
        <p:spPr bwMode="auto">
          <a:xfrm>
            <a:off x="6143625" y="357188"/>
            <a:ext cx="2820988" cy="584200"/>
          </a:xfrm>
          <a:prstGeom prst="rect">
            <a:avLst/>
          </a:prstGeom>
          <a:noFill/>
          <a:ln w="9525">
            <a:noFill/>
            <a:miter lim="800000"/>
            <a:headEnd/>
            <a:tailEnd/>
          </a:ln>
        </p:spPr>
        <p:txBody>
          <a:bodyPr>
            <a:spAutoFit/>
          </a:bodyPr>
          <a:lstStyle/>
          <a:p>
            <a:pPr algn="ctr"/>
            <a:r>
              <a:rPr lang="fr-FR" sz="1600" b="1"/>
              <a:t>Royaume du Maroc</a:t>
            </a:r>
          </a:p>
          <a:p>
            <a:pPr algn="ctr"/>
            <a:r>
              <a:rPr lang="fr-FR" sz="1600" b="1"/>
              <a:t>Le Chef du Gouvernement</a:t>
            </a:r>
          </a:p>
        </p:txBody>
      </p:sp>
      <p:sp>
        <p:nvSpPr>
          <p:cNvPr id="2053" name="Line 9"/>
          <p:cNvSpPr>
            <a:spLocks noChangeShapeType="1"/>
          </p:cNvSpPr>
          <p:nvPr/>
        </p:nvSpPr>
        <p:spPr bwMode="auto">
          <a:xfrm>
            <a:off x="2195513" y="4508500"/>
            <a:ext cx="6948487" cy="0"/>
          </a:xfrm>
          <a:prstGeom prst="line">
            <a:avLst/>
          </a:prstGeom>
          <a:noFill/>
          <a:ln w="9525">
            <a:solidFill>
              <a:srgbClr val="000080"/>
            </a:solidFill>
            <a:round/>
            <a:headEnd/>
            <a:tailEnd/>
          </a:ln>
        </p:spPr>
        <p:txBody>
          <a:bodyPr/>
          <a:lstStyle/>
          <a:p>
            <a:endParaRPr lang="fr-FR"/>
          </a:p>
        </p:txBody>
      </p:sp>
      <p:sp>
        <p:nvSpPr>
          <p:cNvPr id="2054" name="Line 10"/>
          <p:cNvSpPr>
            <a:spLocks noChangeShapeType="1"/>
          </p:cNvSpPr>
          <p:nvPr/>
        </p:nvSpPr>
        <p:spPr bwMode="auto">
          <a:xfrm>
            <a:off x="0" y="2143116"/>
            <a:ext cx="6948488" cy="0"/>
          </a:xfrm>
          <a:prstGeom prst="line">
            <a:avLst/>
          </a:prstGeom>
          <a:noFill/>
          <a:ln w="9525">
            <a:solidFill>
              <a:srgbClr val="000080"/>
            </a:solidFill>
            <a:round/>
            <a:headEnd/>
            <a:tailEnd/>
          </a:ln>
        </p:spPr>
        <p:txBody>
          <a:bodyPr/>
          <a:lstStyle/>
          <a:p>
            <a:endParaRPr lang="fr-FR"/>
          </a:p>
        </p:txBody>
      </p:sp>
      <p:sp>
        <p:nvSpPr>
          <p:cNvPr id="7" name="Text Box 8"/>
          <p:cNvSpPr txBox="1">
            <a:spLocks noChangeArrowheads="1"/>
          </p:cNvSpPr>
          <p:nvPr/>
        </p:nvSpPr>
        <p:spPr bwMode="auto">
          <a:xfrm>
            <a:off x="5395913" y="3954463"/>
            <a:ext cx="3748087" cy="338554"/>
          </a:xfrm>
          <a:prstGeom prst="rect">
            <a:avLst/>
          </a:prstGeom>
          <a:noFill/>
          <a:ln w="9525">
            <a:noFill/>
            <a:miter lim="800000"/>
            <a:headEnd/>
            <a:tailEnd/>
          </a:ln>
          <a:effectLst/>
        </p:spPr>
        <p:txBody>
          <a:bodyPr>
            <a:spAutoFit/>
          </a:bodyPr>
          <a:lstStyle/>
          <a:p>
            <a:pPr algn="r">
              <a:defRPr/>
            </a:pPr>
            <a:r>
              <a:rPr lang="fr-FR" sz="1600" b="1" dirty="0">
                <a:effectLst>
                  <a:outerShdw blurRad="50800" dist="38100" algn="tr" rotWithShape="0">
                    <a:prstClr val="black">
                      <a:alpha val="40000"/>
                    </a:prstClr>
                  </a:outerShdw>
                </a:effectLst>
              </a:rPr>
              <a:t>M. </a:t>
            </a:r>
            <a:r>
              <a:rPr lang="fr-FR" sz="1600" b="1" dirty="0" smtClean="0">
                <a:effectLst>
                  <a:outerShdw blurRad="50800" dist="38100" algn="tr" rotWithShape="0">
                    <a:prstClr val="black">
                      <a:alpha val="40000"/>
                    </a:prstClr>
                  </a:outerShdw>
                </a:effectLst>
              </a:rPr>
              <a:t>Abdellatif MOUATADID</a:t>
            </a:r>
            <a:endParaRPr lang="fr-FR" sz="1600" dirty="0"/>
          </a:p>
        </p:txBody>
      </p:sp>
      <p:sp>
        <p:nvSpPr>
          <p:cNvPr id="2056" name="Rectangle 1"/>
          <p:cNvSpPr>
            <a:spLocks noChangeArrowheads="1"/>
          </p:cNvSpPr>
          <p:nvPr/>
        </p:nvSpPr>
        <p:spPr bwMode="auto">
          <a:xfrm>
            <a:off x="390023" y="5851525"/>
            <a:ext cx="5662127" cy="461665"/>
          </a:xfrm>
          <a:prstGeom prst="rect">
            <a:avLst/>
          </a:prstGeom>
          <a:noFill/>
          <a:ln w="9525">
            <a:noFill/>
            <a:miter lim="800000"/>
            <a:headEnd/>
            <a:tailEnd/>
          </a:ln>
        </p:spPr>
        <p:txBody>
          <a:bodyPr wrap="none" anchor="ctr">
            <a:spAutoFit/>
          </a:bodyPr>
          <a:lstStyle/>
          <a:p>
            <a:pPr algn="ctr"/>
            <a:r>
              <a:rPr lang="fr-FR" sz="1200" dirty="0">
                <a:solidFill>
                  <a:srgbClr val="3366CC"/>
                </a:solidFill>
                <a:latin typeface="Century Gothic" pitchFamily="34" charset="0"/>
              </a:rPr>
              <a:t>« Simplification &amp; Dématérialisation : écosystème, leviers et perspectives »</a:t>
            </a:r>
          </a:p>
          <a:p>
            <a:pPr algn="ctr" eaLnBrk="0" hangingPunct="0"/>
            <a:r>
              <a:rPr lang="fr-FR" sz="1200" dirty="0" smtClean="0">
                <a:solidFill>
                  <a:srgbClr val="3366CC"/>
                </a:solidFill>
                <a:latin typeface="Century Gothic" pitchFamily="34" charset="0"/>
              </a:rPr>
              <a:t>Rabat, 18 Décembre 2014</a:t>
            </a:r>
            <a:endParaRPr lang="fr-FR" sz="1200" dirty="0">
              <a:solidFill>
                <a:srgbClr val="3366CC"/>
              </a:solidFill>
            </a:endParaRPr>
          </a:p>
        </p:txBody>
      </p:sp>
      <p:sp>
        <p:nvSpPr>
          <p:cNvPr id="2057" name="Rectangle 8"/>
          <p:cNvSpPr>
            <a:spLocks noChangeArrowheads="1"/>
          </p:cNvSpPr>
          <p:nvPr/>
        </p:nvSpPr>
        <p:spPr bwMode="auto">
          <a:xfrm>
            <a:off x="3417888" y="4221163"/>
            <a:ext cx="5726112" cy="276225"/>
          </a:xfrm>
          <a:prstGeom prst="rect">
            <a:avLst/>
          </a:prstGeom>
          <a:noFill/>
          <a:ln w="9525">
            <a:noFill/>
            <a:miter lim="800000"/>
            <a:headEnd/>
            <a:tailEnd/>
          </a:ln>
        </p:spPr>
        <p:txBody>
          <a:bodyPr>
            <a:spAutoFit/>
          </a:bodyPr>
          <a:lstStyle/>
          <a:p>
            <a:pPr algn="r"/>
            <a:r>
              <a:rPr lang="fr-FR" sz="1200" b="1" dirty="0" smtClean="0"/>
              <a:t>Instance </a:t>
            </a:r>
            <a:r>
              <a:rPr lang="fr-FR" sz="1200" b="1" dirty="0"/>
              <a:t>Centrale de Prévention de la Corruption</a:t>
            </a:r>
            <a:endParaRPr lang="fr-FR" sz="1200" dirty="0"/>
          </a:p>
        </p:txBody>
      </p:sp>
      <p:sp>
        <p:nvSpPr>
          <p:cNvPr id="2" name="Espace réservé du numéro de diapositive 1"/>
          <p:cNvSpPr>
            <a:spLocks noGrp="1"/>
          </p:cNvSpPr>
          <p:nvPr>
            <p:ph type="sldNum" sz="quarter" idx="12"/>
          </p:nvPr>
        </p:nvSpPr>
        <p:spPr/>
        <p:txBody>
          <a:bodyPr/>
          <a:lstStyle/>
          <a:p>
            <a:pPr>
              <a:defRPr/>
            </a:pPr>
            <a:fld id="{E603CAA2-E3D7-42C2-9EDB-4B994D7D0432}" type="slidenum">
              <a:rPr lang="fr-FR" smtClean="0"/>
              <a:pPr>
                <a:defRPr/>
              </a:pPr>
              <a:t>1</a:t>
            </a:fld>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p:cNvSpPr>
            <a:spLocks noGrp="1" noRot="1" noChangeArrowheads="1"/>
          </p:cNvSpPr>
          <p:nvPr>
            <p:ph type="title"/>
          </p:nvPr>
        </p:nvSpPr>
        <p:spPr>
          <a:xfrm>
            <a:off x="301573" y="588640"/>
            <a:ext cx="8540855" cy="464096"/>
          </a:xfrm>
        </p:spPr>
        <p:txBody>
          <a:bodyPr/>
          <a:lstStyle/>
          <a:p>
            <a:r>
              <a:rPr lang="fr-FR" altLang="fr-FR" sz="1800" b="1" kern="1200" dirty="0">
                <a:solidFill>
                  <a:schemeClr val="tx1"/>
                </a:solidFill>
                <a:latin typeface="Arial" charset="0"/>
                <a:ea typeface="+mn-ea"/>
                <a:cs typeface="Times New Roman" pitchFamily="18" charset="0"/>
              </a:rPr>
              <a:t>Vers une implémentation de l’administration électronique</a:t>
            </a:r>
            <a:endParaRPr lang="en-US" altLang="fr-FR" sz="1800" b="1" kern="1200" dirty="0">
              <a:solidFill>
                <a:schemeClr val="tx1"/>
              </a:solidFill>
              <a:latin typeface="Arial" charset="0"/>
              <a:ea typeface="+mn-ea"/>
              <a:cs typeface="Times New Roman" pitchFamily="18" charset="0"/>
            </a:endParaRPr>
          </a:p>
        </p:txBody>
      </p:sp>
      <p:sp>
        <p:nvSpPr>
          <p:cNvPr id="370691" name="Rectangle 3"/>
          <p:cNvSpPr>
            <a:spLocks noGrp="1" noRot="1" noChangeArrowheads="1"/>
          </p:cNvSpPr>
          <p:nvPr>
            <p:ph type="body" sz="half" idx="1"/>
          </p:nvPr>
        </p:nvSpPr>
        <p:spPr>
          <a:xfrm>
            <a:off x="359302" y="1601033"/>
            <a:ext cx="4193447" cy="4897437"/>
          </a:xfrm>
        </p:spPr>
        <p:txBody>
          <a:bodyPr/>
          <a:lstStyle/>
          <a:p>
            <a:pPr>
              <a:buFont typeface="Arial" charset="0"/>
              <a:buNone/>
            </a:pPr>
            <a:endParaRPr lang="fr-FR" altLang="fr-FR" sz="2400"/>
          </a:p>
          <a:p>
            <a:pPr>
              <a:buFont typeface="Arial" charset="0"/>
              <a:buNone/>
            </a:pPr>
            <a:endParaRPr lang="en-US" altLang="fr-FR" sz="2400"/>
          </a:p>
        </p:txBody>
      </p:sp>
      <p:pic>
        <p:nvPicPr>
          <p:cNvPr id="370692" name="Picture 4" descr="path"/>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07504" y="1268414"/>
            <a:ext cx="8611120" cy="52530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0693" name="AutoShape 5"/>
          <p:cNvSpPr>
            <a:spLocks noChangeArrowheads="1"/>
          </p:cNvSpPr>
          <p:nvPr/>
        </p:nvSpPr>
        <p:spPr bwMode="auto">
          <a:xfrm rot="-1780213">
            <a:off x="1152914" y="6066671"/>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4" name="AutoShape 6"/>
          <p:cNvSpPr>
            <a:spLocks noChangeArrowheads="1"/>
          </p:cNvSpPr>
          <p:nvPr/>
        </p:nvSpPr>
        <p:spPr bwMode="auto">
          <a:xfrm rot="-1780213">
            <a:off x="2016364" y="5561846"/>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5" name="AutoShape 7"/>
          <p:cNvSpPr>
            <a:spLocks noChangeArrowheads="1"/>
          </p:cNvSpPr>
          <p:nvPr/>
        </p:nvSpPr>
        <p:spPr bwMode="auto">
          <a:xfrm rot="-1780213">
            <a:off x="2808389" y="4985584"/>
            <a:ext cx="690442"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6" name="AutoShape 8"/>
          <p:cNvSpPr>
            <a:spLocks noChangeArrowheads="1"/>
          </p:cNvSpPr>
          <p:nvPr/>
        </p:nvSpPr>
        <p:spPr bwMode="auto">
          <a:xfrm rot="-1780213">
            <a:off x="3600414" y="4409321"/>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7" name="AutoShape 9"/>
          <p:cNvSpPr>
            <a:spLocks noChangeArrowheads="1"/>
          </p:cNvSpPr>
          <p:nvPr/>
        </p:nvSpPr>
        <p:spPr bwMode="auto">
          <a:xfrm rot="-1780213">
            <a:off x="4536876" y="3906084"/>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8" name="AutoShape 10"/>
          <p:cNvSpPr>
            <a:spLocks noChangeArrowheads="1"/>
          </p:cNvSpPr>
          <p:nvPr/>
        </p:nvSpPr>
        <p:spPr bwMode="auto">
          <a:xfrm rot="-1780213">
            <a:off x="5400327" y="3474284"/>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699" name="AutoShape 11"/>
          <p:cNvSpPr>
            <a:spLocks noChangeArrowheads="1"/>
          </p:cNvSpPr>
          <p:nvPr/>
        </p:nvSpPr>
        <p:spPr bwMode="auto">
          <a:xfrm rot="-1780213">
            <a:off x="6408214" y="2969459"/>
            <a:ext cx="690442"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700" name="AutoShape 12"/>
          <p:cNvSpPr>
            <a:spLocks noChangeArrowheads="1"/>
          </p:cNvSpPr>
          <p:nvPr/>
        </p:nvSpPr>
        <p:spPr bwMode="auto">
          <a:xfrm rot="-1780213">
            <a:off x="7489114" y="2537659"/>
            <a:ext cx="690443" cy="307975"/>
          </a:xfrm>
          <a:prstGeom prst="rightArrow">
            <a:avLst>
              <a:gd name="adj1" fmla="val 43148"/>
              <a:gd name="adj2" fmla="val 101909"/>
            </a:avLst>
          </a:prstGeom>
          <a:solidFill>
            <a:schemeClr val="tx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70701" name="AutoShape 13"/>
          <p:cNvSpPr>
            <a:spLocks noChangeArrowheads="1"/>
          </p:cNvSpPr>
          <p:nvPr/>
        </p:nvSpPr>
        <p:spPr bwMode="auto">
          <a:xfrm>
            <a:off x="4176578" y="5057021"/>
            <a:ext cx="4823574" cy="1368425"/>
          </a:xfrm>
          <a:prstGeom prst="roundRect">
            <a:avLst>
              <a:gd name="adj" fmla="val 16667"/>
            </a:avLst>
          </a:prstGeom>
          <a:solidFill>
            <a:srgbClr val="FF9900">
              <a:alpha val="28000"/>
            </a:srgbClr>
          </a:solidFill>
          <a:ln w="28575">
            <a:solidFill>
              <a:srgbClr val="FF99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anchor="ctr"/>
          <a:lstStyle/>
          <a:p>
            <a:r>
              <a:rPr lang="fr-FR" altLang="fr-FR" sz="1400" b="1" i="1" dirty="0">
                <a:solidFill>
                  <a:srgbClr val="FF0000"/>
                </a:solidFill>
                <a:latin typeface="Arial" charset="0"/>
                <a:cs typeface="Arial" charset="0"/>
              </a:rPr>
              <a:t>Études - Planification - Programmation</a:t>
            </a:r>
          </a:p>
          <a:p>
            <a:pPr>
              <a:buFont typeface="Wingdings" pitchFamily="2" charset="2"/>
              <a:buChar char="§"/>
            </a:pPr>
            <a:r>
              <a:rPr lang="fr-FR" altLang="fr-FR" sz="1400" b="1" i="1" dirty="0">
                <a:latin typeface="Arial" charset="0"/>
                <a:cs typeface="Arial" charset="0"/>
              </a:rPr>
              <a:t> Plan stratégique de l’administration </a:t>
            </a:r>
            <a:r>
              <a:rPr lang="fr-FR" altLang="fr-FR" sz="1400" b="1" i="1" dirty="0" smtClean="0">
                <a:latin typeface="Arial" charset="0"/>
                <a:cs typeface="Arial" charset="0"/>
              </a:rPr>
              <a:t>électronique </a:t>
            </a:r>
            <a:endParaRPr lang="fr-FR" altLang="fr-FR" sz="1200" b="1" i="1" dirty="0" smtClean="0">
              <a:latin typeface="Arial" charset="0"/>
              <a:cs typeface="Arial" charset="0"/>
            </a:endParaRPr>
          </a:p>
          <a:p>
            <a:pPr>
              <a:buFont typeface="Wingdings" pitchFamily="2" charset="2"/>
              <a:buChar char="§"/>
            </a:pPr>
            <a:r>
              <a:rPr lang="fr-FR" altLang="fr-FR" sz="1400" b="1" i="1" dirty="0" smtClean="0">
                <a:latin typeface="Arial" charset="0"/>
                <a:cs typeface="Arial" charset="0"/>
              </a:rPr>
              <a:t> Élaboration des référentiels communs</a:t>
            </a:r>
          </a:p>
          <a:p>
            <a:pPr>
              <a:buFont typeface="Wingdings" pitchFamily="2" charset="2"/>
              <a:buChar char="§"/>
            </a:pPr>
            <a:r>
              <a:rPr lang="fr-FR" altLang="fr-FR" sz="1400" b="1" i="1" dirty="0" smtClean="0">
                <a:latin typeface="Arial" charset="0"/>
                <a:cs typeface="Arial" charset="0"/>
              </a:rPr>
              <a:t> </a:t>
            </a:r>
            <a:r>
              <a:rPr lang="fr-FR" altLang="fr-FR" sz="1400" b="1" i="1" dirty="0">
                <a:latin typeface="Arial" charset="0"/>
                <a:cs typeface="Arial" charset="0"/>
              </a:rPr>
              <a:t>Plan d’actions de l’administration électronique</a:t>
            </a:r>
          </a:p>
          <a:p>
            <a:pPr>
              <a:buFont typeface="Wingdings" pitchFamily="2" charset="2"/>
              <a:buChar char="§"/>
            </a:pPr>
            <a:r>
              <a:rPr lang="fr-FR" altLang="fr-FR" sz="1400" b="1" i="1" dirty="0">
                <a:latin typeface="Arial" charset="0"/>
                <a:cs typeface="Arial" charset="0"/>
              </a:rPr>
              <a:t>Plan de mise en œuvre et de suivi </a:t>
            </a:r>
            <a:endParaRPr lang="en-GB" altLang="fr-FR" sz="1400" b="1" i="1" dirty="0">
              <a:latin typeface="Arial" charset="0"/>
              <a:cs typeface="Arial" charset="0"/>
            </a:endParaRPr>
          </a:p>
        </p:txBody>
      </p:sp>
      <p:sp>
        <p:nvSpPr>
          <p:cNvPr id="370702" name="AutoShape 14"/>
          <p:cNvSpPr>
            <a:spLocks noChangeArrowheads="1"/>
          </p:cNvSpPr>
          <p:nvPr/>
        </p:nvSpPr>
        <p:spPr bwMode="auto">
          <a:xfrm>
            <a:off x="216025" y="1484387"/>
            <a:ext cx="3563887" cy="1152525"/>
          </a:xfrm>
          <a:prstGeom prst="roundRect">
            <a:avLst>
              <a:gd name="adj" fmla="val 16667"/>
            </a:avLst>
          </a:prstGeom>
          <a:solidFill>
            <a:srgbClr val="CCFF33">
              <a:alpha val="14999"/>
            </a:srgbClr>
          </a:solidFill>
          <a:ln w="28575">
            <a:solidFill>
              <a:schemeClr val="accent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anchor="ctr"/>
          <a:lstStyle/>
          <a:p>
            <a:pPr algn="ctr"/>
            <a:r>
              <a:rPr lang="fr-FR" altLang="fr-FR" sz="1400" b="1" i="1" dirty="0">
                <a:solidFill>
                  <a:srgbClr val="FF0000"/>
                </a:solidFill>
                <a:latin typeface="Arial" charset="0"/>
                <a:cs typeface="Arial" charset="0"/>
              </a:rPr>
              <a:t>Implémentation</a:t>
            </a:r>
          </a:p>
          <a:p>
            <a:pPr algn="ctr"/>
            <a:r>
              <a:rPr lang="fr-FR" altLang="fr-FR" sz="1400" b="1" i="1" dirty="0">
                <a:solidFill>
                  <a:srgbClr val="FFCC00"/>
                </a:solidFill>
                <a:latin typeface="Arial" charset="0"/>
                <a:cs typeface="Arial" charset="0"/>
              </a:rPr>
              <a:t>Réalisations</a:t>
            </a:r>
          </a:p>
          <a:p>
            <a:pPr algn="ctr"/>
            <a:r>
              <a:rPr lang="fr-FR" altLang="fr-FR" sz="1400" b="1" i="1" dirty="0">
                <a:latin typeface="Arial" charset="0"/>
                <a:cs typeface="Arial" charset="0"/>
              </a:rPr>
              <a:t>mise en œuvre</a:t>
            </a:r>
          </a:p>
          <a:p>
            <a:pPr algn="ctr"/>
            <a:r>
              <a:rPr lang="fr-FR" altLang="fr-FR" sz="1400" b="1" i="1" dirty="0">
                <a:latin typeface="Arial" charset="0"/>
                <a:cs typeface="Arial" charset="0"/>
              </a:rPr>
              <a:t>(indicateurs qualitatif et quantitatif)</a:t>
            </a:r>
          </a:p>
          <a:p>
            <a:pPr algn="ctr"/>
            <a:r>
              <a:rPr lang="fr-FR" altLang="fr-FR" sz="1400" b="1" i="1" dirty="0">
                <a:solidFill>
                  <a:srgbClr val="FFCC00"/>
                </a:solidFill>
                <a:latin typeface="Arial" charset="0"/>
                <a:cs typeface="Arial" charset="0"/>
              </a:rPr>
              <a:t>Gestion de projets</a:t>
            </a:r>
            <a:r>
              <a:rPr lang="fr-FR" altLang="fr-FR" sz="1400" b="1" i="1" dirty="0">
                <a:latin typeface="Arial" charset="0"/>
                <a:cs typeface="Arial" charset="0"/>
              </a:rPr>
              <a:t> </a:t>
            </a:r>
            <a:endParaRPr lang="en-GB" altLang="fr-FR" sz="1400" b="1" i="1" dirty="0">
              <a:latin typeface="Arial" charset="0"/>
              <a:cs typeface="Arial" charset="0"/>
            </a:endParaRPr>
          </a:p>
        </p:txBody>
      </p:sp>
      <p:sp>
        <p:nvSpPr>
          <p:cNvPr id="370703" name="AutoShape 15"/>
          <p:cNvSpPr>
            <a:spLocks noChangeArrowheads="1"/>
          </p:cNvSpPr>
          <p:nvPr/>
        </p:nvSpPr>
        <p:spPr bwMode="auto">
          <a:xfrm>
            <a:off x="6516216" y="1169233"/>
            <a:ext cx="2480832" cy="442674"/>
          </a:xfrm>
          <a:prstGeom prst="roundRect">
            <a:avLst>
              <a:gd name="adj" fmla="val 16667"/>
            </a:avLst>
          </a:prstGeom>
          <a:solidFill>
            <a:srgbClr val="FF3300">
              <a:alpha val="42000"/>
            </a:srgbClr>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e-Administration</a:t>
            </a:r>
          </a:p>
        </p:txBody>
      </p:sp>
      <p:graphicFrame>
        <p:nvGraphicFramePr>
          <p:cNvPr id="370704" name="Object 16"/>
          <p:cNvGraphicFramePr>
            <a:graphicFrameLocks noGrp="1" noChangeAspect="1"/>
          </p:cNvGraphicFramePr>
          <p:nvPr>
            <p:ph sz="quarter" idx="3"/>
            <p:extLst>
              <p:ext uri="{D42A27DB-BD31-4B8C-83A1-F6EECF244321}">
                <p14:modId xmlns:p14="http://schemas.microsoft.com/office/powerpoint/2010/main" val="2564087171"/>
              </p:ext>
            </p:extLst>
          </p:nvPr>
        </p:nvGraphicFramePr>
        <p:xfrm>
          <a:off x="2808389" y="1961396"/>
          <a:ext cx="3312537" cy="3211513"/>
        </p:xfrm>
        <a:graphic>
          <a:graphicData uri="http://schemas.openxmlformats.org/presentationml/2006/ole">
            <mc:AlternateContent xmlns:mc="http://schemas.openxmlformats.org/markup-compatibility/2006">
              <mc:Choice xmlns:v="urn:schemas-microsoft-com:vml" Requires="v">
                <p:oleObj spid="_x0000_s7212" name="PBrush" r:id="rId4" imgW="2019048" imgH="2553056" progId="">
                  <p:embed/>
                </p:oleObj>
              </mc:Choice>
              <mc:Fallback>
                <p:oleObj name="PBrush" r:id="rId4" imgW="2019048" imgH="2553056" progId="">
                  <p:embed/>
                  <p:pic>
                    <p:nvPicPr>
                      <p:cNvPr id="0" name=""/>
                      <p:cNvPicPr>
                        <a:picLocks noChangeAspect="1" noChangeArrowheads="1"/>
                      </p:cNvPicPr>
                      <p:nvPr/>
                    </p:nvPicPr>
                    <p:blipFill>
                      <a:blip r:embed="rId5">
                        <a:clrChange>
                          <a:clrFrom>
                            <a:srgbClr val="004080"/>
                          </a:clrFrom>
                          <a:clrTo>
                            <a:srgbClr val="004080">
                              <a:alpha val="0"/>
                            </a:srgbClr>
                          </a:clrTo>
                        </a:clrChange>
                        <a:extLst>
                          <a:ext uri="{28A0092B-C50C-407E-A947-70E740481C1C}">
                            <a14:useLocalDpi xmlns:a14="http://schemas.microsoft.com/office/drawing/2010/main" val="0"/>
                          </a:ext>
                        </a:extLst>
                      </a:blip>
                      <a:srcRect/>
                      <a:stretch>
                        <a:fillRect/>
                      </a:stretch>
                    </p:blipFill>
                    <p:spPr bwMode="auto">
                      <a:xfrm>
                        <a:off x="2808389" y="1961396"/>
                        <a:ext cx="3312537" cy="321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0705" name="AutoShape 17"/>
          <p:cNvSpPr>
            <a:spLocks noChangeArrowheads="1"/>
          </p:cNvSpPr>
          <p:nvPr/>
        </p:nvSpPr>
        <p:spPr bwMode="auto">
          <a:xfrm>
            <a:off x="107504" y="4930542"/>
            <a:ext cx="2480831" cy="442674"/>
          </a:xfrm>
          <a:prstGeom prst="roundRect">
            <a:avLst>
              <a:gd name="adj" fmla="val 16667"/>
            </a:avLst>
          </a:prstGeom>
          <a:solidFill>
            <a:srgbClr val="0070C0"/>
          </a:solidFill>
          <a:ln w="76200">
            <a:solidFill>
              <a:schemeClr val="tx1"/>
            </a:solidFill>
            <a:round/>
            <a:headEnd/>
            <a:tailEnd/>
          </a:ln>
          <a:effectLst/>
          <a:extLst/>
        </p:spPr>
        <p:txBody>
          <a:bodyPr>
            <a:spAutoFit/>
          </a:bodyPr>
          <a:lstStyle/>
          <a:p>
            <a:pPr algn="ctr">
              <a:spcBef>
                <a:spcPct val="50000"/>
              </a:spcBef>
            </a:pPr>
            <a:r>
              <a:rPr lang="fr-FR" altLang="fr-FR" sz="2000" b="1" dirty="0">
                <a:latin typeface="Arial" charset="0"/>
                <a:cs typeface="Arial" charset="0"/>
              </a:rPr>
              <a:t>Implémentation ?</a:t>
            </a:r>
          </a:p>
        </p:txBody>
      </p:sp>
      <p:sp>
        <p:nvSpPr>
          <p:cNvPr id="370706" name="AutoShape 18"/>
          <p:cNvSpPr>
            <a:spLocks noChangeArrowheads="1"/>
          </p:cNvSpPr>
          <p:nvPr/>
        </p:nvSpPr>
        <p:spPr bwMode="auto">
          <a:xfrm>
            <a:off x="5832052" y="3833058"/>
            <a:ext cx="2480832" cy="442674"/>
          </a:xfrm>
          <a:prstGeom prst="roundRect">
            <a:avLst>
              <a:gd name="adj" fmla="val 16667"/>
            </a:avLst>
          </a:prstGeom>
          <a:solidFill>
            <a:srgbClr val="FF3300"/>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Planification?</a:t>
            </a:r>
          </a:p>
        </p:txBody>
      </p:sp>
      <p:sp>
        <p:nvSpPr>
          <p:cNvPr id="370707" name="AutoShape 19"/>
          <p:cNvSpPr>
            <a:spLocks noChangeArrowheads="1"/>
          </p:cNvSpPr>
          <p:nvPr/>
        </p:nvSpPr>
        <p:spPr bwMode="auto">
          <a:xfrm>
            <a:off x="4752739" y="2269370"/>
            <a:ext cx="4247412" cy="442674"/>
          </a:xfrm>
          <a:prstGeom prst="roundRect">
            <a:avLst>
              <a:gd name="adj" fmla="val 16667"/>
            </a:avLst>
          </a:prstGeom>
          <a:solidFill>
            <a:srgbClr val="92D050"/>
          </a:solidFill>
          <a:ln w="76200">
            <a:solidFill>
              <a:schemeClr val="tx1"/>
            </a:solidFill>
            <a:round/>
            <a:headEnd/>
            <a:tailEnd/>
          </a:ln>
          <a:effectLst/>
          <a:extLst/>
        </p:spPr>
        <p:txBody>
          <a:bodyPr>
            <a:spAutoFit/>
          </a:bodyPr>
          <a:lstStyle/>
          <a:p>
            <a:pPr algn="ctr">
              <a:spcBef>
                <a:spcPct val="50000"/>
              </a:spcBef>
            </a:pPr>
            <a:r>
              <a:rPr lang="fr-FR" altLang="fr-FR" b="1"/>
              <a:t>réseau inter administrations</a:t>
            </a:r>
            <a:r>
              <a:rPr lang="fr-FR" altLang="fr-FR"/>
              <a:t> </a:t>
            </a:r>
            <a:r>
              <a:rPr lang="fr-FR" altLang="fr-FR" sz="2000" b="1">
                <a:latin typeface="Arial" charset="0"/>
                <a:cs typeface="Arial" charset="0"/>
              </a:rPr>
              <a:t>?</a:t>
            </a:r>
          </a:p>
        </p:txBody>
      </p:sp>
      <p:sp>
        <p:nvSpPr>
          <p:cNvPr id="20"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Défis à relever en matière de gouvernance électronique</a:t>
            </a:r>
            <a:endParaRPr lang="fr-FR" sz="2200" i="1" dirty="0">
              <a:solidFill>
                <a:schemeClr val="accent2"/>
              </a:solidFill>
            </a:endParaRPr>
          </a:p>
        </p:txBody>
      </p:sp>
    </p:spTree>
    <p:extLst>
      <p:ext uri="{BB962C8B-B14F-4D97-AF65-F5344CB8AC3E}">
        <p14:creationId xmlns:p14="http://schemas.microsoft.com/office/powerpoint/2010/main" val="421930733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0690"/>
                                        </p:tgtEl>
                                        <p:attrNameLst>
                                          <p:attrName>style.visibility</p:attrName>
                                        </p:attrNameLst>
                                      </p:cBhvr>
                                      <p:to>
                                        <p:strVal val="visible"/>
                                      </p:to>
                                    </p:set>
                                    <p:animEffect transition="in" filter="fade">
                                      <p:cBhvr>
                                        <p:cTn id="7" dur="2000"/>
                                        <p:tgtEl>
                                          <p:spTgt spid="370690"/>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370691"/>
                                        </p:tgtEl>
                                        <p:attrNameLst>
                                          <p:attrName>style.visibility</p:attrName>
                                        </p:attrNameLst>
                                      </p:cBhvr>
                                      <p:to>
                                        <p:strVal val="visible"/>
                                      </p:to>
                                    </p:set>
                                    <p:animEffect transition="in" filter="fade">
                                      <p:cBhvr>
                                        <p:cTn id="10" dur="2000"/>
                                        <p:tgtEl>
                                          <p:spTgt spid="370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p:bldP spid="37069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rrowheads="1"/>
          </p:cNvSpPr>
          <p:nvPr>
            <p:ph type="title"/>
          </p:nvPr>
        </p:nvSpPr>
        <p:spPr>
          <a:xfrm>
            <a:off x="244272" y="908422"/>
            <a:ext cx="8540854" cy="504354"/>
          </a:xfrm>
        </p:spPr>
        <p:txBody>
          <a:bodyPr/>
          <a:lstStyle/>
          <a:p>
            <a:r>
              <a:rPr lang="fr-FR" altLang="fr-FR" sz="1800" b="1" kern="1200" dirty="0">
                <a:solidFill>
                  <a:schemeClr val="tx1"/>
                </a:solidFill>
                <a:latin typeface="Arial" charset="0"/>
                <a:ea typeface="+mn-ea"/>
                <a:cs typeface="Times New Roman" pitchFamily="18" charset="0"/>
              </a:rPr>
              <a:t>Développement d’une panoplie de </a:t>
            </a:r>
            <a:r>
              <a:rPr lang="fr-FR" altLang="fr-FR" sz="1800" b="1" kern="1200" dirty="0" smtClean="0">
                <a:solidFill>
                  <a:schemeClr val="tx1"/>
                </a:solidFill>
                <a:latin typeface="Arial" charset="0"/>
                <a:ea typeface="+mn-ea"/>
                <a:cs typeface="Times New Roman" pitchFamily="18" charset="0"/>
              </a:rPr>
              <a:t>services </a:t>
            </a:r>
            <a:r>
              <a:rPr lang="fr-FR" altLang="fr-FR" sz="1800" b="1" kern="1200" dirty="0">
                <a:solidFill>
                  <a:schemeClr val="tx1"/>
                </a:solidFill>
                <a:latin typeface="Arial" charset="0"/>
                <a:ea typeface="+mn-ea"/>
                <a:cs typeface="Times New Roman" pitchFamily="18" charset="0"/>
              </a:rPr>
              <a:t>en ligne</a:t>
            </a:r>
          </a:p>
        </p:txBody>
      </p:sp>
      <p:pic>
        <p:nvPicPr>
          <p:cNvPr id="367620" name="Picture 4" descr="World-Map"/>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396806" y="1629618"/>
            <a:ext cx="8351975" cy="489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7621" name="AutoShape 5"/>
          <p:cNvSpPr>
            <a:spLocks noGrp="1" noChangeArrowheads="1"/>
          </p:cNvSpPr>
          <p:nvPr>
            <p:ph type="body" sz="half" idx="1"/>
          </p:nvPr>
        </p:nvSpPr>
        <p:spPr>
          <a:xfrm>
            <a:off x="3420469" y="1558181"/>
            <a:ext cx="2447500" cy="576262"/>
          </a:xfrm>
          <a:prstGeom prst="roundRect">
            <a:avLst>
              <a:gd name="adj" fmla="val 16667"/>
            </a:avLst>
          </a:prstGeom>
          <a:solidFill>
            <a:srgbClr val="FF3300">
              <a:alpha val="56000"/>
            </a:srgbClr>
          </a:solidFill>
          <a:ln/>
          <a:extLst>
            <a:ext uri="{91240B29-F687-4F45-9708-019B960494DF}">
              <a14:hiddenLine xmlns:a14="http://schemas.microsoft.com/office/drawing/2010/main" w="9525">
                <a:solidFill>
                  <a:schemeClr val="tx1"/>
                </a:solidFill>
                <a:round/>
                <a:headEnd/>
                <a:tailEnd/>
              </a14:hiddenLine>
            </a:ext>
          </a:extLst>
        </p:spPr>
        <p:txBody>
          <a:bodyPr/>
          <a:lstStyle/>
          <a:p>
            <a:pPr algn="ctr">
              <a:spcBef>
                <a:spcPct val="50000"/>
              </a:spcBef>
              <a:buClrTx/>
              <a:buSzTx/>
              <a:buFontTx/>
              <a:buNone/>
            </a:pPr>
            <a:r>
              <a:rPr lang="fr-FR" altLang="fr-FR" sz="2400" b="1" dirty="0" smtClean="0">
                <a:effectLst/>
              </a:rPr>
              <a:t>e-Maroc</a:t>
            </a:r>
            <a:endParaRPr lang="fr-FR" altLang="fr-FR" sz="2400" b="1" dirty="0">
              <a:effectLst/>
            </a:endParaRPr>
          </a:p>
        </p:txBody>
      </p:sp>
      <p:sp>
        <p:nvSpPr>
          <p:cNvPr id="367622" name="AutoShape 6"/>
          <p:cNvSpPr>
            <a:spLocks noChangeArrowheads="1"/>
          </p:cNvSpPr>
          <p:nvPr/>
        </p:nvSpPr>
        <p:spPr bwMode="auto">
          <a:xfrm>
            <a:off x="972970" y="3717182"/>
            <a:ext cx="2053868" cy="458787"/>
          </a:xfrm>
          <a:prstGeom prst="roundRect">
            <a:avLst>
              <a:gd name="adj" fmla="val 16667"/>
            </a:avLst>
          </a:prstGeom>
          <a:solidFill>
            <a:srgbClr val="339966">
              <a:alpha val="47000"/>
            </a:srgbClr>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e-parlement</a:t>
            </a:r>
          </a:p>
        </p:txBody>
      </p:sp>
      <p:grpSp>
        <p:nvGrpSpPr>
          <p:cNvPr id="367625" name="Group 9"/>
          <p:cNvGrpSpPr>
            <a:grpSpLocks/>
          </p:cNvGrpSpPr>
          <p:nvPr/>
        </p:nvGrpSpPr>
        <p:grpSpPr bwMode="auto">
          <a:xfrm>
            <a:off x="684094" y="2709119"/>
            <a:ext cx="2057043" cy="504825"/>
            <a:chOff x="204" y="1207"/>
            <a:chExt cx="1296" cy="318"/>
          </a:xfrm>
        </p:grpSpPr>
        <p:pic>
          <p:nvPicPr>
            <p:cNvPr id="367626" name="Picture 10" descr="Euro-Globe-on-black cop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 y="1207"/>
              <a:ext cx="1296" cy="318"/>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7627" name="Rectangle 11"/>
            <p:cNvSpPr>
              <a:spLocks noChangeArrowheads="1"/>
            </p:cNvSpPr>
            <p:nvPr/>
          </p:nvSpPr>
          <p:spPr bwMode="auto">
            <a:xfrm>
              <a:off x="204" y="1253"/>
              <a:ext cx="1280"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6512" rIns="73025" bIns="36512">
              <a:spAutoFit/>
            </a:bodyPr>
            <a:lstStyle/>
            <a:p>
              <a:pPr algn="ctr" eaLnBrk="0" hangingPunct="0">
                <a:lnSpc>
                  <a:spcPct val="85000"/>
                </a:lnSpc>
                <a:spcBef>
                  <a:spcPct val="25000"/>
                </a:spcBef>
              </a:pPr>
              <a:r>
                <a:rPr lang="fr-FR" altLang="fr-FR" sz="2000" b="1" dirty="0">
                  <a:cs typeface="Arial" charset="0"/>
                </a:rPr>
                <a:t>e-commerce</a:t>
              </a:r>
            </a:p>
          </p:txBody>
        </p:sp>
      </p:grpSp>
      <p:sp>
        <p:nvSpPr>
          <p:cNvPr id="367628" name="AutoShape 12"/>
          <p:cNvSpPr>
            <a:spLocks noChangeArrowheads="1"/>
          </p:cNvSpPr>
          <p:nvPr/>
        </p:nvSpPr>
        <p:spPr bwMode="auto">
          <a:xfrm>
            <a:off x="4139482" y="3574306"/>
            <a:ext cx="2193544" cy="442674"/>
          </a:xfrm>
          <a:prstGeom prst="roundRect">
            <a:avLst>
              <a:gd name="adj" fmla="val 16667"/>
            </a:avLst>
          </a:prstGeom>
          <a:solidFill>
            <a:schemeClr val="accent1">
              <a:alpha val="46001"/>
            </a:schemeClr>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e-governement</a:t>
            </a:r>
          </a:p>
        </p:txBody>
      </p:sp>
      <p:sp>
        <p:nvSpPr>
          <p:cNvPr id="367629" name="AutoShape 13"/>
          <p:cNvSpPr>
            <a:spLocks noChangeArrowheads="1"/>
          </p:cNvSpPr>
          <p:nvPr/>
        </p:nvSpPr>
        <p:spPr bwMode="auto">
          <a:xfrm>
            <a:off x="1547544" y="5877769"/>
            <a:ext cx="2050694" cy="442674"/>
          </a:xfrm>
          <a:prstGeom prst="roundRect">
            <a:avLst>
              <a:gd name="adj" fmla="val 16667"/>
            </a:avLst>
          </a:prstGeom>
          <a:solidFill>
            <a:srgbClr val="3366FF">
              <a:alpha val="47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dirty="0">
                <a:latin typeface="Arial" charset="0"/>
                <a:cs typeface="Arial" charset="0"/>
              </a:rPr>
              <a:t>e-santé</a:t>
            </a:r>
          </a:p>
        </p:txBody>
      </p:sp>
      <p:sp>
        <p:nvSpPr>
          <p:cNvPr id="367630" name="Oval 14"/>
          <p:cNvSpPr>
            <a:spLocks noChangeArrowheads="1"/>
          </p:cNvSpPr>
          <p:nvPr/>
        </p:nvSpPr>
        <p:spPr bwMode="auto">
          <a:xfrm>
            <a:off x="4212494" y="5230068"/>
            <a:ext cx="3815687" cy="1511300"/>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67632" name="Line 16"/>
          <p:cNvSpPr>
            <a:spLocks noChangeShapeType="1"/>
          </p:cNvSpPr>
          <p:nvPr/>
        </p:nvSpPr>
        <p:spPr bwMode="auto">
          <a:xfrm>
            <a:off x="4788657" y="2061418"/>
            <a:ext cx="503150" cy="1657350"/>
          </a:xfrm>
          <a:prstGeom prst="line">
            <a:avLst/>
          </a:prstGeom>
          <a:noFill/>
          <a:ln w="7620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33" name="Line 17"/>
          <p:cNvSpPr>
            <a:spLocks noChangeShapeType="1"/>
          </p:cNvSpPr>
          <p:nvPr/>
        </p:nvSpPr>
        <p:spPr bwMode="auto">
          <a:xfrm flipH="1">
            <a:off x="2484006" y="2061419"/>
            <a:ext cx="2304650" cy="790575"/>
          </a:xfrm>
          <a:prstGeom prst="line">
            <a:avLst/>
          </a:prstGeom>
          <a:noFill/>
          <a:ln w="5715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34" name="Line 18"/>
          <p:cNvSpPr>
            <a:spLocks noChangeShapeType="1"/>
          </p:cNvSpPr>
          <p:nvPr/>
        </p:nvSpPr>
        <p:spPr bwMode="auto">
          <a:xfrm>
            <a:off x="4788657" y="2061418"/>
            <a:ext cx="2591937" cy="1079500"/>
          </a:xfrm>
          <a:prstGeom prst="line">
            <a:avLst/>
          </a:prstGeom>
          <a:noFill/>
          <a:ln w="5715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35" name="Line 19"/>
          <p:cNvSpPr>
            <a:spLocks noChangeShapeType="1"/>
          </p:cNvSpPr>
          <p:nvPr/>
        </p:nvSpPr>
        <p:spPr bwMode="auto">
          <a:xfrm flipH="1">
            <a:off x="2915732" y="2132856"/>
            <a:ext cx="1872925" cy="1655762"/>
          </a:xfrm>
          <a:prstGeom prst="line">
            <a:avLst/>
          </a:prstGeom>
          <a:noFill/>
          <a:ln w="5715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36" name="AutoShape 20"/>
          <p:cNvSpPr>
            <a:spLocks noChangeArrowheads="1"/>
          </p:cNvSpPr>
          <p:nvPr/>
        </p:nvSpPr>
        <p:spPr bwMode="auto">
          <a:xfrm>
            <a:off x="7090132" y="3139331"/>
            <a:ext cx="1728487" cy="425450"/>
          </a:xfrm>
          <a:prstGeom prst="roundRect">
            <a:avLst>
              <a:gd name="adj" fmla="val 16667"/>
            </a:avLst>
          </a:prstGeom>
          <a:solidFill>
            <a:srgbClr val="FFFFCC">
              <a:alpha val="85001"/>
            </a:srgbClr>
          </a:solidFill>
          <a:ln w="28575">
            <a:solidFill>
              <a:srgbClr val="9966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fr-FR" altLang="fr-FR" b="1">
                <a:solidFill>
                  <a:srgbClr val="996633"/>
                </a:solidFill>
                <a:latin typeface="Arial" charset="0"/>
                <a:cs typeface="Arial" charset="0"/>
              </a:rPr>
              <a:t>e-business</a:t>
            </a:r>
            <a:endParaRPr lang="fr-FR" altLang="fr-FR" sz="1600" b="1">
              <a:solidFill>
                <a:srgbClr val="996633"/>
              </a:solidFill>
              <a:latin typeface="Arial Black" pitchFamily="34" charset="0"/>
              <a:cs typeface="Arial" charset="0"/>
            </a:endParaRPr>
          </a:p>
        </p:txBody>
      </p:sp>
      <p:sp>
        <p:nvSpPr>
          <p:cNvPr id="367637" name="AutoShape 21"/>
          <p:cNvSpPr>
            <a:spLocks noChangeArrowheads="1"/>
          </p:cNvSpPr>
          <p:nvPr/>
        </p:nvSpPr>
        <p:spPr bwMode="auto">
          <a:xfrm>
            <a:off x="7093306" y="4366469"/>
            <a:ext cx="2050694" cy="442674"/>
          </a:xfrm>
          <a:prstGeom prst="roundRect">
            <a:avLst>
              <a:gd name="adj" fmla="val 16667"/>
            </a:avLst>
          </a:prstGeom>
          <a:solidFill>
            <a:schemeClr val="accent1">
              <a:alpha val="64999"/>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e-démocratie</a:t>
            </a:r>
          </a:p>
        </p:txBody>
      </p:sp>
      <p:sp>
        <p:nvSpPr>
          <p:cNvPr id="367638" name="Line 22"/>
          <p:cNvSpPr>
            <a:spLocks noChangeShapeType="1"/>
          </p:cNvSpPr>
          <p:nvPr/>
        </p:nvSpPr>
        <p:spPr bwMode="auto">
          <a:xfrm flipH="1">
            <a:off x="2339569" y="4077544"/>
            <a:ext cx="1872925" cy="936625"/>
          </a:xfrm>
          <a:prstGeom prst="line">
            <a:avLst/>
          </a:prstGeom>
          <a:noFill/>
          <a:ln w="5715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39" name="Line 23"/>
          <p:cNvSpPr>
            <a:spLocks noChangeShapeType="1"/>
          </p:cNvSpPr>
          <p:nvPr/>
        </p:nvSpPr>
        <p:spPr bwMode="auto">
          <a:xfrm>
            <a:off x="5363232" y="4077544"/>
            <a:ext cx="288875" cy="1152525"/>
          </a:xfrm>
          <a:prstGeom prst="line">
            <a:avLst/>
          </a:prstGeom>
          <a:noFill/>
          <a:ln w="7620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40" name="Line 24"/>
          <p:cNvSpPr>
            <a:spLocks noChangeShapeType="1"/>
          </p:cNvSpPr>
          <p:nvPr/>
        </p:nvSpPr>
        <p:spPr bwMode="auto">
          <a:xfrm>
            <a:off x="6299695" y="3861643"/>
            <a:ext cx="936462" cy="576263"/>
          </a:xfrm>
          <a:prstGeom prst="line">
            <a:avLst/>
          </a:prstGeom>
          <a:noFill/>
          <a:ln w="7620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41" name="Line 25"/>
          <p:cNvSpPr>
            <a:spLocks noChangeShapeType="1"/>
          </p:cNvSpPr>
          <p:nvPr/>
        </p:nvSpPr>
        <p:spPr bwMode="auto">
          <a:xfrm flipH="1">
            <a:off x="3204606" y="4148981"/>
            <a:ext cx="2087200" cy="1657350"/>
          </a:xfrm>
          <a:prstGeom prst="line">
            <a:avLst/>
          </a:prstGeom>
          <a:noFill/>
          <a:ln w="57150">
            <a:solidFill>
              <a:srgbClr val="FFFF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67647" name="AutoShape 31"/>
          <p:cNvSpPr>
            <a:spLocks noChangeArrowheads="1"/>
          </p:cNvSpPr>
          <p:nvPr/>
        </p:nvSpPr>
        <p:spPr bwMode="auto">
          <a:xfrm>
            <a:off x="323794" y="4725244"/>
            <a:ext cx="2050694" cy="442674"/>
          </a:xfrm>
          <a:prstGeom prst="roundRect">
            <a:avLst>
              <a:gd name="adj" fmla="val 16667"/>
            </a:avLst>
          </a:prstGeom>
          <a:solidFill>
            <a:schemeClr val="accent1">
              <a:alpha val="47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latin typeface="Arial" charset="0"/>
                <a:cs typeface="Arial" charset="0"/>
              </a:rPr>
              <a:t>e-éducation</a:t>
            </a:r>
          </a:p>
        </p:txBody>
      </p:sp>
      <p:sp>
        <p:nvSpPr>
          <p:cNvPr id="367648" name="AutoShape 32"/>
          <p:cNvSpPr>
            <a:spLocks noChangeArrowheads="1"/>
          </p:cNvSpPr>
          <p:nvPr/>
        </p:nvSpPr>
        <p:spPr bwMode="auto">
          <a:xfrm>
            <a:off x="4499782" y="5661869"/>
            <a:ext cx="3239524" cy="576263"/>
          </a:xfrm>
          <a:prstGeom prst="roundRect">
            <a:avLst>
              <a:gd name="adj" fmla="val 16667"/>
            </a:avLst>
          </a:prstGeom>
          <a:solidFill>
            <a:schemeClr val="bg2"/>
          </a:solidFill>
          <a:ln w="34925">
            <a:solidFill>
              <a:srgbClr val="33CC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Arial" charset="0"/>
              <a:buChar char="►"/>
              <a:defRPr sz="2400">
                <a:solidFill>
                  <a:schemeClr val="tx1"/>
                </a:solidFill>
                <a:effectLst>
                  <a:outerShdw blurRad="38100" dist="38100" dir="2700000" algn="tl">
                    <a:srgbClr val="000000"/>
                  </a:outerShdw>
                </a:effectLst>
                <a:latin typeface="Segoe Book" pitchFamily="2" charset="0"/>
              </a:defRPr>
            </a:lvl1pPr>
            <a:lvl2pPr marL="742950" indent="-285750">
              <a:spcBef>
                <a:spcPct val="20000"/>
              </a:spcBef>
              <a:buClr>
                <a:schemeClr val="folHlink"/>
              </a:buClr>
              <a:buFont typeface="Wingdings" pitchFamily="2" charset="2"/>
              <a:buChar char="§"/>
              <a:defRPr sz="2000">
                <a:solidFill>
                  <a:schemeClr val="tx1"/>
                </a:solidFill>
                <a:effectLst>
                  <a:outerShdw blurRad="38100" dist="38100" dir="2700000" algn="tl">
                    <a:srgbClr val="000000"/>
                  </a:outerShdw>
                </a:effectLst>
                <a:latin typeface="Segoe Book" pitchFamily="2" charset="0"/>
              </a:defRPr>
            </a:lvl2pPr>
            <a:lvl3pPr marL="1143000" indent="-228600">
              <a:spcBef>
                <a:spcPct val="20000"/>
              </a:spcBef>
              <a:buClr>
                <a:schemeClr val="hlink"/>
              </a:buClr>
              <a:buSzPct val="80000"/>
              <a:buFont typeface="Arial" charset="0"/>
              <a:buChar char="►"/>
              <a:defRPr>
                <a:solidFill>
                  <a:schemeClr val="tx1"/>
                </a:solidFill>
                <a:effectLst>
                  <a:outerShdw blurRad="38100" dist="38100" dir="2700000" algn="tl">
                    <a:srgbClr val="000000"/>
                  </a:outerShdw>
                </a:effectLst>
                <a:latin typeface="Segoe Book" pitchFamily="2" charset="0"/>
              </a:defRPr>
            </a:lvl3pPr>
            <a:lvl4pPr marL="1600200" indent="-228600">
              <a:spcBef>
                <a:spcPct val="20000"/>
              </a:spcBef>
              <a:buClr>
                <a:schemeClr val="folHlink"/>
              </a:buClr>
              <a:buFont typeface="Wingdings" pitchFamily="2" charset="2"/>
              <a:buChar char="§"/>
              <a:defRPr sz="1600">
                <a:solidFill>
                  <a:schemeClr val="tx1"/>
                </a:solidFill>
                <a:effectLst>
                  <a:outerShdw blurRad="38100" dist="38100" dir="2700000" algn="tl">
                    <a:srgbClr val="000000"/>
                  </a:outerShdw>
                </a:effectLst>
                <a:latin typeface="Segoe Book" pitchFamily="2" charset="0"/>
              </a:defRPr>
            </a:lvl4pPr>
            <a:lvl5pPr marL="2057400" indent="-228600">
              <a:spcBef>
                <a:spcPct val="20000"/>
              </a:spcBef>
              <a:buClr>
                <a:schemeClr val="hlink"/>
              </a:buClr>
              <a:buSzPct val="80000"/>
              <a:buFont typeface="Arial" charset="0"/>
              <a:buChar char="►"/>
              <a:defRPr sz="1600">
                <a:solidFill>
                  <a:schemeClr val="tx1"/>
                </a:solidFill>
                <a:effectLst>
                  <a:outerShdw blurRad="38100" dist="38100" dir="2700000" algn="tl">
                    <a:srgbClr val="000000"/>
                  </a:outerShdw>
                </a:effectLst>
                <a:latin typeface="Segoe Book" pitchFamily="2" charset="0"/>
              </a:defRPr>
            </a:lvl5pPr>
            <a:lvl6pPr marL="2514600" indent="-228600" fontAlgn="base">
              <a:spcBef>
                <a:spcPct val="20000"/>
              </a:spcBef>
              <a:spcAft>
                <a:spcPct val="0"/>
              </a:spcAft>
              <a:buClr>
                <a:schemeClr val="hlink"/>
              </a:buClr>
              <a:buSzPct val="80000"/>
              <a:buFont typeface="Arial" charset="0"/>
              <a:buChar char="►"/>
              <a:defRPr sz="1600">
                <a:solidFill>
                  <a:schemeClr val="tx1"/>
                </a:solidFill>
                <a:effectLst>
                  <a:outerShdw blurRad="38100" dist="38100" dir="2700000" algn="tl">
                    <a:srgbClr val="000000"/>
                  </a:outerShdw>
                </a:effectLst>
                <a:latin typeface="Segoe Book" pitchFamily="2" charset="0"/>
              </a:defRPr>
            </a:lvl6pPr>
            <a:lvl7pPr marL="2971800" indent="-228600" fontAlgn="base">
              <a:spcBef>
                <a:spcPct val="20000"/>
              </a:spcBef>
              <a:spcAft>
                <a:spcPct val="0"/>
              </a:spcAft>
              <a:buClr>
                <a:schemeClr val="hlink"/>
              </a:buClr>
              <a:buSzPct val="80000"/>
              <a:buFont typeface="Arial" charset="0"/>
              <a:buChar char="►"/>
              <a:defRPr sz="1600">
                <a:solidFill>
                  <a:schemeClr val="tx1"/>
                </a:solidFill>
                <a:effectLst>
                  <a:outerShdw blurRad="38100" dist="38100" dir="2700000" algn="tl">
                    <a:srgbClr val="000000"/>
                  </a:outerShdw>
                </a:effectLst>
                <a:latin typeface="Segoe Book" pitchFamily="2" charset="0"/>
              </a:defRPr>
            </a:lvl7pPr>
            <a:lvl8pPr marL="3429000" indent="-228600" fontAlgn="base">
              <a:spcBef>
                <a:spcPct val="20000"/>
              </a:spcBef>
              <a:spcAft>
                <a:spcPct val="0"/>
              </a:spcAft>
              <a:buClr>
                <a:schemeClr val="hlink"/>
              </a:buClr>
              <a:buSzPct val="80000"/>
              <a:buFont typeface="Arial" charset="0"/>
              <a:buChar char="►"/>
              <a:defRPr sz="1600">
                <a:solidFill>
                  <a:schemeClr val="tx1"/>
                </a:solidFill>
                <a:effectLst>
                  <a:outerShdw blurRad="38100" dist="38100" dir="2700000" algn="tl">
                    <a:srgbClr val="000000"/>
                  </a:outerShdw>
                </a:effectLst>
                <a:latin typeface="Segoe Book" pitchFamily="2" charset="0"/>
              </a:defRPr>
            </a:lvl8pPr>
            <a:lvl9pPr marL="3886200" indent="-228600" fontAlgn="base">
              <a:spcBef>
                <a:spcPct val="20000"/>
              </a:spcBef>
              <a:spcAft>
                <a:spcPct val="0"/>
              </a:spcAft>
              <a:buClr>
                <a:schemeClr val="hlink"/>
              </a:buClr>
              <a:buSzPct val="80000"/>
              <a:buFont typeface="Arial" charset="0"/>
              <a:buChar char="►"/>
              <a:defRPr sz="1600">
                <a:solidFill>
                  <a:schemeClr val="tx1"/>
                </a:solidFill>
                <a:effectLst>
                  <a:outerShdw blurRad="38100" dist="38100" dir="2700000" algn="tl">
                    <a:srgbClr val="000000"/>
                  </a:outerShdw>
                </a:effectLst>
                <a:latin typeface="Segoe Book" pitchFamily="2" charset="0"/>
              </a:defRPr>
            </a:lvl9pPr>
          </a:lstStyle>
          <a:p>
            <a:pPr algn="ctr">
              <a:spcBef>
                <a:spcPts val="0"/>
              </a:spcBef>
              <a:buClrTx/>
              <a:buSzTx/>
              <a:buFontTx/>
              <a:buNone/>
            </a:pPr>
            <a:r>
              <a:rPr lang="fr-FR" altLang="fr-FR" sz="2000" b="1" dirty="0">
                <a:solidFill>
                  <a:srgbClr val="FF0000"/>
                </a:solidFill>
                <a:latin typeface="Arial" charset="0"/>
              </a:rPr>
              <a:t>e-administration</a:t>
            </a:r>
          </a:p>
        </p:txBody>
      </p:sp>
      <p:sp>
        <p:nvSpPr>
          <p:cNvPr id="24"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Défis à relever en matière de gouvernance électronique</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11</a:t>
            </a:fld>
            <a:endParaRPr lang="fr-FR" dirty="0"/>
          </a:p>
        </p:txBody>
      </p:sp>
    </p:spTree>
    <p:extLst>
      <p:ext uri="{BB962C8B-B14F-4D97-AF65-F5344CB8AC3E}">
        <p14:creationId xmlns:p14="http://schemas.microsoft.com/office/powerpoint/2010/main" val="60379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7621"/>
                                        </p:tgtEl>
                                        <p:attrNameLst>
                                          <p:attrName>style.visibility</p:attrName>
                                        </p:attrNameLst>
                                      </p:cBhvr>
                                      <p:to>
                                        <p:strVal val="visible"/>
                                      </p:to>
                                    </p:set>
                                    <p:animEffect transition="in" filter="fade">
                                      <p:cBhvr>
                                        <p:cTn id="7" dur="2000"/>
                                        <p:tgtEl>
                                          <p:spTgt spid="3676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7648"/>
                                        </p:tgtEl>
                                        <p:attrNameLst>
                                          <p:attrName>style.visibility</p:attrName>
                                        </p:attrNameLst>
                                      </p:cBhvr>
                                      <p:to>
                                        <p:strVal val="visible"/>
                                      </p:to>
                                    </p:set>
                                    <p:animEffect transition="in" filter="fade">
                                      <p:cBhvr>
                                        <p:cTn id="10" dur="2000"/>
                                        <p:tgtEl>
                                          <p:spTgt spid="367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1" grpId="0" animBg="1"/>
      <p:bldP spid="3676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0252" y="980728"/>
            <a:ext cx="8280920" cy="5262979"/>
          </a:xfrm>
          <a:prstGeom prst="rect">
            <a:avLst/>
          </a:prstGeom>
        </p:spPr>
        <p:txBody>
          <a:bodyPr wrap="square">
            <a:spAutoFit/>
          </a:bodyPr>
          <a:lstStyle/>
          <a:p>
            <a:pPr algn="just">
              <a:spcBef>
                <a:spcPts val="600"/>
              </a:spcBef>
            </a:pPr>
            <a:r>
              <a:rPr lang="fr-FR" dirty="0" smtClean="0"/>
              <a:t>La gouvernance électronique n’est plus un simple moyen de paraitre ou biais de visibilité pour l’administration publique. Un changement organisationnel est nécessaire pour harmoniser les méthodes de travail et améliorer la coordination et la collaboration entre les différentes composantes de l’Administration publique. </a:t>
            </a:r>
          </a:p>
          <a:p>
            <a:pPr algn="just">
              <a:spcBef>
                <a:spcPts val="600"/>
              </a:spcBef>
            </a:pPr>
            <a:endParaRPr lang="fr-FR" dirty="0" smtClean="0"/>
          </a:p>
          <a:p>
            <a:pPr algn="just">
              <a:spcBef>
                <a:spcPts val="600"/>
              </a:spcBef>
            </a:pPr>
            <a:r>
              <a:rPr lang="fr-FR" b="1" dirty="0" smtClean="0"/>
              <a:t>Plusieurs défis sont à relever </a:t>
            </a:r>
            <a:r>
              <a:rPr lang="fr-FR" dirty="0" smtClean="0"/>
              <a:t>:</a:t>
            </a:r>
          </a:p>
          <a:p>
            <a:pPr marL="285750" indent="-285750" algn="just">
              <a:spcBef>
                <a:spcPts val="600"/>
              </a:spcBef>
              <a:buFont typeface="Arial" panose="020B0604020202020204" pitchFamily="34" charset="0"/>
              <a:buChar char="•"/>
            </a:pPr>
            <a:r>
              <a:rPr lang="fr-FR" dirty="0" smtClean="0"/>
              <a:t>Un courage et une volonté politique pour  proposer un nouveau modèle </a:t>
            </a:r>
            <a:r>
              <a:rPr lang="fr-FR" dirty="0" smtClean="0"/>
              <a:t>de </a:t>
            </a:r>
            <a:r>
              <a:rPr lang="fr-FR" dirty="0" smtClean="0"/>
              <a:t>l</a:t>
            </a:r>
            <a:r>
              <a:rPr lang="fr-FR" dirty="0" smtClean="0"/>
              <a:t>’administration et </a:t>
            </a:r>
            <a:r>
              <a:rPr lang="fr-FR" dirty="0" smtClean="0"/>
              <a:t>de ses organes,</a:t>
            </a:r>
          </a:p>
          <a:p>
            <a:pPr marL="285750" indent="-285750" algn="just">
              <a:spcBef>
                <a:spcPts val="600"/>
              </a:spcBef>
              <a:buFont typeface="Arial" panose="020B0604020202020204" pitchFamily="34" charset="0"/>
              <a:buChar char="•"/>
            </a:pPr>
            <a:r>
              <a:rPr lang="fr-FR" dirty="0" smtClean="0"/>
              <a:t>L’élaboration d’un programme de formation et d’accompagnement pour une adhésion totale de la fonction publique,</a:t>
            </a:r>
          </a:p>
          <a:p>
            <a:pPr marL="285750" indent="-285750" algn="just">
              <a:spcBef>
                <a:spcPts val="600"/>
              </a:spcBef>
              <a:buFont typeface="Arial" panose="020B0604020202020204" pitchFamily="34" charset="0"/>
              <a:buChar char="•"/>
            </a:pPr>
            <a:r>
              <a:rPr lang="fr-FR" dirty="0" smtClean="0"/>
              <a:t>L’établissement de projets nationaux structurant en matière de : Public </a:t>
            </a:r>
            <a:r>
              <a:rPr lang="fr-FR" dirty="0" err="1" smtClean="0"/>
              <a:t>OpenData</a:t>
            </a:r>
            <a:r>
              <a:rPr lang="fr-FR" dirty="0" smtClean="0"/>
              <a:t>, Web </a:t>
            </a:r>
            <a:r>
              <a:rPr lang="fr-FR" dirty="0" err="1" smtClean="0"/>
              <a:t>Accessibility</a:t>
            </a:r>
            <a:r>
              <a:rPr lang="fr-FR" dirty="0" smtClean="0"/>
              <a:t>…</a:t>
            </a:r>
            <a:endParaRPr lang="fr-FR" dirty="0" smtClean="0"/>
          </a:p>
          <a:p>
            <a:pPr marL="285750" indent="-285750" algn="just">
              <a:spcBef>
                <a:spcPts val="600"/>
              </a:spcBef>
              <a:buFont typeface="Arial" panose="020B0604020202020204" pitchFamily="34" charset="0"/>
              <a:buChar char="•"/>
            </a:pPr>
            <a:r>
              <a:rPr lang="fr-FR" dirty="0" smtClean="0"/>
              <a:t>La réalisation d’un environnement de confiance (asseoir l’utilisation des TIC pour les transactions sur un cadre juridique solide, assurer la protection des renseignements personnels utilisés et assurer la sécurité des échanges électroniques).</a:t>
            </a:r>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Défis à relever en matière de gouvernance électronique</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12</a:t>
            </a:fld>
            <a:endParaRPr lang="fr-FR" dirty="0"/>
          </a:p>
        </p:txBody>
      </p:sp>
    </p:spTree>
    <p:extLst>
      <p:ext uri="{BB962C8B-B14F-4D97-AF65-F5344CB8AC3E}">
        <p14:creationId xmlns:p14="http://schemas.microsoft.com/office/powerpoint/2010/main" val="32446887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0252" y="980728"/>
            <a:ext cx="8280920" cy="4555093"/>
          </a:xfrm>
          <a:prstGeom prst="rect">
            <a:avLst/>
          </a:prstGeom>
        </p:spPr>
        <p:txBody>
          <a:bodyPr wrap="square">
            <a:spAutoFit/>
          </a:bodyPr>
          <a:lstStyle/>
          <a:p>
            <a:pPr marL="285750" indent="-285750" algn="just">
              <a:spcBef>
                <a:spcPts val="600"/>
              </a:spcBef>
              <a:buFont typeface="Arial" panose="020B0604020202020204" pitchFamily="34" charset="0"/>
              <a:buChar char="•"/>
            </a:pPr>
            <a:r>
              <a:rPr lang="fr-FR" b="1" dirty="0" smtClean="0"/>
              <a:t>Politiques</a:t>
            </a:r>
            <a:r>
              <a:rPr lang="fr-FR" dirty="0" smtClean="0"/>
              <a:t> pour définir la stratégie du gouvernement en matière de développement de l’administration publique et des services publics en ligne, pour mettre en place le cadre institutionnel chargé de l’exécution de cette stratégie,</a:t>
            </a:r>
          </a:p>
          <a:p>
            <a:pPr marL="285750" indent="-285750" algn="just">
              <a:spcBef>
                <a:spcPts val="600"/>
              </a:spcBef>
              <a:buFont typeface="Arial" panose="020B0604020202020204" pitchFamily="34" charset="0"/>
              <a:buChar char="•"/>
            </a:pPr>
            <a:r>
              <a:rPr lang="fr-FR" b="1" dirty="0" smtClean="0"/>
              <a:t>Juridiques et réglementaires </a:t>
            </a:r>
            <a:r>
              <a:rPr lang="fr-FR" dirty="0" smtClean="0"/>
              <a:t>afin de promouvoir la transparence </a:t>
            </a:r>
            <a:r>
              <a:rPr lang="fr-FR" dirty="0" smtClean="0"/>
              <a:t>des </a:t>
            </a:r>
            <a:r>
              <a:rPr lang="fr-FR" dirty="0" smtClean="0"/>
              <a:t>actions publiques, </a:t>
            </a:r>
            <a:r>
              <a:rPr lang="fr-FR" dirty="0" smtClean="0"/>
              <a:t>définir </a:t>
            </a:r>
            <a:r>
              <a:rPr lang="fr-FR" dirty="0" smtClean="0"/>
              <a:t>le cadre juridique de la cyber sécurité et des échanges électroniques ou encore développer les partenariats public-privé,</a:t>
            </a:r>
          </a:p>
          <a:p>
            <a:pPr marL="285750" indent="-285750" algn="just">
              <a:spcBef>
                <a:spcPts val="600"/>
              </a:spcBef>
              <a:buFont typeface="Arial" panose="020B0604020202020204" pitchFamily="34" charset="0"/>
              <a:buChar char="•"/>
            </a:pPr>
            <a:r>
              <a:rPr lang="fr-FR" b="1" dirty="0" smtClean="0"/>
              <a:t>Administratifs et organisationnels </a:t>
            </a:r>
            <a:r>
              <a:rPr lang="fr-FR" dirty="0" smtClean="0"/>
              <a:t>pour définir les normes et référentiels communs aux différentes structures de l’administration,</a:t>
            </a:r>
          </a:p>
          <a:p>
            <a:pPr marL="285750" indent="-285750" algn="just">
              <a:spcBef>
                <a:spcPts val="600"/>
              </a:spcBef>
              <a:buFont typeface="Arial" panose="020B0604020202020204" pitchFamily="34" charset="0"/>
              <a:buChar char="•"/>
            </a:pPr>
            <a:r>
              <a:rPr lang="fr-FR" b="1" dirty="0" smtClean="0"/>
              <a:t>Technologiques </a:t>
            </a:r>
            <a:r>
              <a:rPr lang="fr-FR" dirty="0" smtClean="0"/>
              <a:t>visant d’une part le renforcement des infrastructures de télécommunication et les équipements électroniques, et d’autre part l’intégration des SI et leur adaptation pour les rendre interactifs,</a:t>
            </a:r>
          </a:p>
          <a:p>
            <a:pPr marL="285750" indent="-285750" algn="just">
              <a:spcBef>
                <a:spcPts val="600"/>
              </a:spcBef>
              <a:buFont typeface="Arial" panose="020B0604020202020204" pitchFamily="34" charset="0"/>
              <a:buChar char="•"/>
            </a:pPr>
            <a:r>
              <a:rPr lang="fr-FR" b="1" dirty="0" smtClean="0"/>
              <a:t>Educatifs </a:t>
            </a:r>
            <a:r>
              <a:rPr lang="fr-FR" dirty="0" smtClean="0"/>
              <a:t>visant </a:t>
            </a:r>
            <a:r>
              <a:rPr lang="fr-FR" dirty="0" smtClean="0"/>
              <a:t>la sensibilisation </a:t>
            </a:r>
            <a:r>
              <a:rPr lang="fr-FR" dirty="0" smtClean="0"/>
              <a:t>des usagers des services publics en ligne, la mise à niveau des </a:t>
            </a:r>
            <a:r>
              <a:rPr lang="fr-FR" dirty="0" smtClean="0"/>
              <a:t>fonctionnaires, la </a:t>
            </a:r>
            <a:r>
              <a:rPr lang="fr-FR" dirty="0" smtClean="0"/>
              <a:t>formation et le développement des compétences TIC des futurs diplômés de l’université.</a:t>
            </a:r>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Aspects d’amélioration</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13</a:t>
            </a:fld>
            <a:endParaRPr lang="fr-FR" dirty="0"/>
          </a:p>
        </p:txBody>
      </p:sp>
    </p:spTree>
    <p:extLst>
      <p:ext uri="{BB962C8B-B14F-4D97-AF65-F5344CB8AC3E}">
        <p14:creationId xmlns:p14="http://schemas.microsoft.com/office/powerpoint/2010/main" val="28825461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0252" y="908720"/>
            <a:ext cx="8280920" cy="4632037"/>
          </a:xfrm>
          <a:prstGeom prst="rect">
            <a:avLst/>
          </a:prstGeom>
        </p:spPr>
        <p:txBody>
          <a:bodyPr wrap="square">
            <a:spAutoFit/>
          </a:bodyPr>
          <a:lstStyle/>
          <a:p>
            <a:pPr marL="285750" indent="-285750" algn="just">
              <a:spcBef>
                <a:spcPts val="600"/>
              </a:spcBef>
              <a:buFontTx/>
              <a:buChar char="-"/>
            </a:pPr>
            <a:r>
              <a:rPr lang="fr-FR" dirty="0" smtClean="0"/>
              <a:t>Renforcer </a:t>
            </a:r>
            <a:r>
              <a:rPr lang="fr-FR" dirty="0"/>
              <a:t>la communication autour des services administratifs dématérialisés disponibles, et sensibiliser les citoyens des gains et avantages qui en </a:t>
            </a:r>
            <a:r>
              <a:rPr lang="fr-FR" dirty="0" smtClean="0"/>
              <a:t>résultent;</a:t>
            </a:r>
          </a:p>
          <a:p>
            <a:pPr marL="285750" indent="-285750" algn="just">
              <a:spcBef>
                <a:spcPts val="600"/>
              </a:spcBef>
              <a:buFontTx/>
              <a:buChar char="-"/>
            </a:pPr>
            <a:endParaRPr lang="fr-FR" dirty="0" smtClean="0"/>
          </a:p>
          <a:p>
            <a:pPr marL="285750" indent="-285750" algn="just">
              <a:spcBef>
                <a:spcPts val="600"/>
              </a:spcBef>
              <a:buFontTx/>
              <a:buChar char="-"/>
            </a:pPr>
            <a:r>
              <a:rPr lang="fr-FR" dirty="0"/>
              <a:t>Maximiser </a:t>
            </a:r>
            <a:r>
              <a:rPr lang="fr-FR" dirty="0" smtClean="0"/>
              <a:t>davantage le </a:t>
            </a:r>
            <a:r>
              <a:rPr lang="fr-FR" dirty="0"/>
              <a:t>profit des technologies de l’information adoptées pour la dématérialisation des procédures administratives simplifiées, en exploitant le panel riche qu’elles offrent en matière de traçabilité des opérations, de sécurité de l’information, d’analyse des </a:t>
            </a:r>
            <a:r>
              <a:rPr lang="fr-FR" dirty="0" smtClean="0"/>
              <a:t>données </a:t>
            </a:r>
            <a:r>
              <a:rPr lang="fr-FR" dirty="0" smtClean="0"/>
              <a:t>facilitant </a:t>
            </a:r>
            <a:r>
              <a:rPr lang="fr-FR" dirty="0"/>
              <a:t>les mécanismes de contrôle, </a:t>
            </a:r>
            <a:r>
              <a:rPr lang="fr-FR" dirty="0" smtClean="0"/>
              <a:t>renforçant </a:t>
            </a:r>
            <a:r>
              <a:rPr lang="fr-FR" dirty="0" smtClean="0"/>
              <a:t>la transparence </a:t>
            </a:r>
            <a:r>
              <a:rPr lang="fr-FR" dirty="0" smtClean="0"/>
              <a:t>et</a:t>
            </a:r>
            <a:r>
              <a:rPr lang="fr-FR" dirty="0" smtClean="0"/>
              <a:t> la </a:t>
            </a:r>
            <a:r>
              <a:rPr lang="fr-FR" dirty="0"/>
              <a:t>reddition des </a:t>
            </a:r>
            <a:r>
              <a:rPr lang="fr-FR" dirty="0" smtClean="0"/>
              <a:t>comptes;</a:t>
            </a:r>
          </a:p>
          <a:p>
            <a:pPr marL="285750" indent="-285750" algn="just">
              <a:spcBef>
                <a:spcPts val="600"/>
              </a:spcBef>
              <a:buFontTx/>
              <a:buChar char="-"/>
            </a:pPr>
            <a:endParaRPr lang="fr-FR" dirty="0" smtClean="0"/>
          </a:p>
          <a:p>
            <a:pPr marL="285750" indent="-285750" algn="just">
              <a:spcBef>
                <a:spcPts val="600"/>
              </a:spcBef>
              <a:buFontTx/>
              <a:buChar char="-"/>
            </a:pPr>
            <a:r>
              <a:rPr lang="fr-FR" dirty="0"/>
              <a:t>M</a:t>
            </a:r>
            <a:r>
              <a:rPr lang="fr-FR" dirty="0" smtClean="0"/>
              <a:t>ettre </a:t>
            </a:r>
            <a:r>
              <a:rPr lang="fr-FR" dirty="0"/>
              <a:t>à jour continuellement les procédures et les informations administratives publiées pour fidéliser les utilisateurs de l’administration </a:t>
            </a:r>
            <a:r>
              <a:rPr lang="fr-FR" dirty="0" smtClean="0"/>
              <a:t>électronique;</a:t>
            </a:r>
          </a:p>
          <a:p>
            <a:pPr marL="285750" indent="-285750" algn="just">
              <a:spcBef>
                <a:spcPts val="600"/>
              </a:spcBef>
              <a:buFontTx/>
              <a:buChar char="-"/>
            </a:pPr>
            <a:endParaRPr lang="fr-FR" dirty="0" smtClean="0"/>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Autres pistes d’amélioration</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14</a:t>
            </a:fld>
            <a:endParaRPr lang="fr-FR" dirty="0"/>
          </a:p>
        </p:txBody>
      </p:sp>
    </p:spTree>
    <p:extLst>
      <p:ext uri="{BB962C8B-B14F-4D97-AF65-F5344CB8AC3E}">
        <p14:creationId xmlns:p14="http://schemas.microsoft.com/office/powerpoint/2010/main" val="290456279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6922" y="980728"/>
            <a:ext cx="8280920" cy="3985706"/>
          </a:xfrm>
          <a:prstGeom prst="rect">
            <a:avLst/>
          </a:prstGeom>
        </p:spPr>
        <p:txBody>
          <a:bodyPr wrap="square">
            <a:spAutoFit/>
          </a:bodyPr>
          <a:lstStyle/>
          <a:p>
            <a:pPr marL="285750" indent="-285750" algn="just">
              <a:lnSpc>
                <a:spcPct val="150000"/>
              </a:lnSpc>
              <a:spcBef>
                <a:spcPts val="600"/>
              </a:spcBef>
              <a:buFontTx/>
              <a:buChar char="-"/>
            </a:pPr>
            <a:r>
              <a:rPr lang="fr-FR" dirty="0"/>
              <a:t>Généraliser la publication des informations concernant les droits et les coûts des services en vue de rendre plus transparent le processus de décision et réduire les risques de comportement arbitraire</a:t>
            </a:r>
            <a:r>
              <a:rPr lang="fr-FR" dirty="0" smtClean="0"/>
              <a:t>;</a:t>
            </a:r>
          </a:p>
          <a:p>
            <a:pPr marL="285750" indent="-285750" algn="just">
              <a:lnSpc>
                <a:spcPct val="150000"/>
              </a:lnSpc>
              <a:spcBef>
                <a:spcPts val="600"/>
              </a:spcBef>
              <a:buFontTx/>
              <a:buChar char="-"/>
            </a:pPr>
            <a:endParaRPr lang="fr-FR" dirty="0"/>
          </a:p>
          <a:p>
            <a:pPr marL="285750" indent="-285750" algn="just">
              <a:lnSpc>
                <a:spcPct val="150000"/>
              </a:lnSpc>
              <a:spcBef>
                <a:spcPts val="600"/>
              </a:spcBef>
              <a:buFontTx/>
              <a:buChar char="-"/>
            </a:pPr>
            <a:r>
              <a:rPr lang="fr-FR" dirty="0" smtClean="0"/>
              <a:t>Mesurer</a:t>
            </a:r>
            <a:r>
              <a:rPr lang="fr-FR" dirty="0"/>
              <a:t>, à l’aide d’indicateurs, l’impact des réalisations de l’administration électronique sur la bonne gouvernance, et le comparer aux objectifs stratégiques </a:t>
            </a:r>
            <a:r>
              <a:rPr lang="fr-FR" dirty="0" smtClean="0"/>
              <a:t>prédéfinis</a:t>
            </a:r>
            <a:r>
              <a:rPr lang="fr-FR" dirty="0" smtClean="0">
                <a:sym typeface="Wingdings" pitchFamily="2" charset="2"/>
              </a:rPr>
              <a:t> </a:t>
            </a:r>
            <a:r>
              <a:rPr lang="fr-FR" dirty="0" smtClean="0"/>
              <a:t>évaluer </a:t>
            </a:r>
            <a:r>
              <a:rPr lang="fr-FR" dirty="0"/>
              <a:t>leur utilité en termes de renforcement des principes d’intégrité et </a:t>
            </a:r>
            <a:r>
              <a:rPr lang="fr-FR" dirty="0" smtClean="0"/>
              <a:t>encourager </a:t>
            </a:r>
            <a:r>
              <a:rPr lang="fr-FR" dirty="0"/>
              <a:t>ou </a:t>
            </a:r>
            <a:r>
              <a:rPr lang="fr-FR" dirty="0" smtClean="0"/>
              <a:t> </a:t>
            </a:r>
            <a:r>
              <a:rPr lang="fr-FR" dirty="0"/>
              <a:t>justifier, le cas échéant, les initiatives similaires afin de maximiser les gains récoltés des expériences </a:t>
            </a:r>
            <a:r>
              <a:rPr lang="fr-FR" dirty="0" smtClean="0"/>
              <a:t>évaluées;</a:t>
            </a:r>
            <a:endParaRPr lang="fr-FR" dirty="0"/>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Autres pistes d’amélioration</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15</a:t>
            </a:fld>
            <a:endParaRPr lang="fr-FR" dirty="0"/>
          </a:p>
        </p:txBody>
      </p:sp>
    </p:spTree>
    <p:extLst>
      <p:ext uri="{BB962C8B-B14F-4D97-AF65-F5344CB8AC3E}">
        <p14:creationId xmlns:p14="http://schemas.microsoft.com/office/powerpoint/2010/main" val="71603536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6922" y="980728"/>
            <a:ext cx="8280920" cy="4611519"/>
          </a:xfrm>
          <a:prstGeom prst="rect">
            <a:avLst/>
          </a:prstGeom>
        </p:spPr>
        <p:txBody>
          <a:bodyPr wrap="square">
            <a:spAutoFit/>
          </a:bodyPr>
          <a:lstStyle/>
          <a:p>
            <a:pPr algn="just">
              <a:lnSpc>
                <a:spcPct val="150000"/>
              </a:lnSpc>
            </a:pPr>
            <a:r>
              <a:rPr lang="fr-FR" dirty="0"/>
              <a:t>il serait prématuré de prendre pour acquis que l’accès à certains services en ligne augmente automatiquement la transparence de l’administration publique. </a:t>
            </a:r>
            <a:endParaRPr lang="fr-FR" dirty="0" smtClean="0"/>
          </a:p>
          <a:p>
            <a:pPr algn="just">
              <a:lnSpc>
                <a:spcPct val="150000"/>
              </a:lnSpc>
            </a:pPr>
            <a:r>
              <a:rPr lang="fr-FR" dirty="0" smtClean="0"/>
              <a:t>Certes</a:t>
            </a:r>
            <a:r>
              <a:rPr lang="fr-FR" dirty="0"/>
              <a:t>, la capacité accrue de diffusion de l’information qui caractérise l’Internet intensifie la pression exercée sur l’administration en faveur d’une plus grande transparence</a:t>
            </a:r>
            <a:r>
              <a:rPr lang="fr-FR" dirty="0" smtClean="0"/>
              <a:t>.</a:t>
            </a:r>
          </a:p>
          <a:p>
            <a:pPr algn="just">
              <a:lnSpc>
                <a:spcPct val="150000"/>
              </a:lnSpc>
            </a:pPr>
            <a:r>
              <a:rPr lang="fr-FR" dirty="0" smtClean="0"/>
              <a:t> </a:t>
            </a:r>
            <a:r>
              <a:rPr lang="fr-FR" dirty="0"/>
              <a:t>Cependant, il appartient aux administrations de déterminer, en concertation avec les citoyens, le secteur privé et la société civile, le meilleur moyen de préserver l’intérêt public, de concilier les efforts visant à mieux gérer les connaissances et la demande de protection de la vie privée et de faire droit aux revendications en faveur d’une plus grande transparence et d’une diffusion publique, à un coût raisonnable.</a:t>
            </a:r>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Conclusion</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16</a:t>
            </a:fld>
            <a:endParaRPr lang="fr-FR" dirty="0"/>
          </a:p>
        </p:txBody>
      </p:sp>
    </p:spTree>
    <p:extLst>
      <p:ext uri="{BB962C8B-B14F-4D97-AF65-F5344CB8AC3E}">
        <p14:creationId xmlns:p14="http://schemas.microsoft.com/office/powerpoint/2010/main" val="159978336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Picture 8" descr="logo-ICPC final"/>
          <p:cNvSpPr>
            <a:spLocks noChangeAspect="1" noChangeArrowheads="1"/>
          </p:cNvSpPr>
          <p:nvPr/>
        </p:nvSpPr>
        <p:spPr bwMode="auto">
          <a:xfrm>
            <a:off x="3492500" y="404814"/>
            <a:ext cx="2303463" cy="752475"/>
          </a:xfrm>
          <a:prstGeom prst="rect">
            <a:avLst/>
          </a:prstGeom>
          <a:noFill/>
          <a:ln w="9525">
            <a:noFill/>
            <a:miter lim="800000"/>
            <a:headEnd/>
            <a:tailEnd/>
          </a:ln>
        </p:spPr>
        <p:txBody>
          <a:bodyPr lIns="91429" tIns="45714" rIns="91429" bIns="45714"/>
          <a:lstStyle/>
          <a:p>
            <a:endParaRPr lang="fr-FR"/>
          </a:p>
        </p:txBody>
      </p:sp>
      <p:sp>
        <p:nvSpPr>
          <p:cNvPr id="5" name="Text Box 4"/>
          <p:cNvSpPr txBox="1">
            <a:spLocks noChangeArrowheads="1"/>
          </p:cNvSpPr>
          <p:nvPr/>
        </p:nvSpPr>
        <p:spPr bwMode="auto">
          <a:xfrm>
            <a:off x="1000126" y="1460501"/>
            <a:ext cx="7072313" cy="4970579"/>
          </a:xfrm>
          <a:prstGeom prst="rect">
            <a:avLst/>
          </a:prstGeom>
          <a:noFill/>
          <a:ln w="9525">
            <a:noFill/>
            <a:miter lim="800000"/>
            <a:headEnd/>
            <a:tailEnd/>
          </a:ln>
        </p:spPr>
        <p:txBody>
          <a:bodyPr lIns="91429" tIns="45714" rIns="91429" bIns="45714">
            <a:spAutoFit/>
          </a:bodyPr>
          <a:lstStyle/>
          <a:p>
            <a:pPr marL="457145" indent="-457145" algn="ctr">
              <a:spcBef>
                <a:spcPct val="50000"/>
              </a:spcBef>
            </a:pPr>
            <a:endParaRPr lang="fr-FR" sz="2000" b="1" dirty="0">
              <a:solidFill>
                <a:schemeClr val="accent2"/>
              </a:solidFill>
            </a:endParaRPr>
          </a:p>
          <a:p>
            <a:pPr marL="457145" indent="-457145" algn="ctr">
              <a:spcBef>
                <a:spcPct val="50000"/>
              </a:spcBef>
            </a:pPr>
            <a:r>
              <a:rPr lang="fr-FR" sz="2800" b="1" dirty="0">
                <a:solidFill>
                  <a:schemeClr val="accent2"/>
                </a:solidFill>
              </a:rPr>
              <a:t>     </a:t>
            </a:r>
            <a:r>
              <a:rPr lang="en-US" sz="4400" b="1" dirty="0">
                <a:solidFill>
                  <a:schemeClr val="accent2"/>
                </a:solidFill>
              </a:rPr>
              <a:t>Merci de </a:t>
            </a:r>
            <a:r>
              <a:rPr lang="fr-FR" sz="4400" b="1" dirty="0">
                <a:solidFill>
                  <a:schemeClr val="accent2"/>
                </a:solidFill>
              </a:rPr>
              <a:t>votre</a:t>
            </a:r>
            <a:r>
              <a:rPr lang="en-US" sz="4400" b="1" dirty="0">
                <a:solidFill>
                  <a:schemeClr val="accent2"/>
                </a:solidFill>
              </a:rPr>
              <a:t> attention</a:t>
            </a:r>
            <a:endParaRPr lang="fr-FR" sz="4400" b="1" dirty="0">
              <a:solidFill>
                <a:schemeClr val="accent2"/>
              </a:solidFill>
            </a:endParaRPr>
          </a:p>
          <a:p>
            <a:pPr marL="457145" indent="-457145" algn="ctr">
              <a:spcBef>
                <a:spcPct val="50000"/>
              </a:spcBef>
            </a:pPr>
            <a:endParaRPr lang="fr-FR" b="1" dirty="0">
              <a:solidFill>
                <a:schemeClr val="accent2"/>
              </a:solidFill>
            </a:endParaRPr>
          </a:p>
          <a:p>
            <a:pPr marL="457145" indent="-457145" algn="ctr">
              <a:spcBef>
                <a:spcPct val="50000"/>
              </a:spcBef>
            </a:pPr>
            <a:r>
              <a:rPr lang="fr-FR" sz="2800" b="1" dirty="0" smtClean="0">
                <a:solidFill>
                  <a:schemeClr val="accent2"/>
                </a:solidFill>
                <a:hlinkClick r:id="rId3"/>
              </a:rPr>
              <a:t>www.icpc.ma</a:t>
            </a:r>
            <a:endParaRPr lang="fr-FR" sz="2800" b="1" dirty="0">
              <a:solidFill>
                <a:schemeClr val="accent2"/>
              </a:solidFill>
            </a:endParaRPr>
          </a:p>
          <a:p>
            <a:pPr marL="457145" indent="-457145" algn="ctr">
              <a:spcBef>
                <a:spcPct val="50000"/>
              </a:spcBef>
            </a:pPr>
            <a:r>
              <a:rPr lang="fr-FR" sz="2800" b="1" dirty="0">
                <a:solidFill>
                  <a:schemeClr val="accent2"/>
                </a:solidFill>
                <a:hlinkClick r:id="rId4"/>
              </a:rPr>
              <a:t>www.stopcorruption.ma</a:t>
            </a:r>
            <a:endParaRPr lang="fr-FR" sz="2800" b="1" dirty="0">
              <a:solidFill>
                <a:schemeClr val="accent2"/>
              </a:solidFill>
            </a:endParaRPr>
          </a:p>
          <a:p>
            <a:pPr marL="457145" indent="-457145" algn="ctr">
              <a:spcBef>
                <a:spcPct val="50000"/>
              </a:spcBef>
            </a:pPr>
            <a:endParaRPr lang="fr-FR" sz="2800" b="1" dirty="0">
              <a:solidFill>
                <a:schemeClr val="accent2"/>
              </a:solidFill>
            </a:endParaRPr>
          </a:p>
          <a:p>
            <a:pPr marL="457145" indent="-457145" algn="ctr">
              <a:spcBef>
                <a:spcPct val="50000"/>
              </a:spcBef>
            </a:pPr>
            <a:endParaRPr lang="fr-FR" sz="2800" b="1" dirty="0">
              <a:solidFill>
                <a:schemeClr val="accent2"/>
              </a:solidFill>
            </a:endParaRPr>
          </a:p>
          <a:p>
            <a:pPr marL="457145" indent="-457145" algn="ctr">
              <a:spcBef>
                <a:spcPct val="50000"/>
              </a:spcBef>
            </a:pPr>
            <a:endParaRPr lang="fr-FR" sz="2400" b="1" dirty="0">
              <a:solidFill>
                <a:schemeClr val="accent2"/>
              </a:solidFill>
            </a:endParaRPr>
          </a:p>
        </p:txBody>
      </p:sp>
      <p:pic>
        <p:nvPicPr>
          <p:cNvPr id="6" name="Picture 7" descr="logo-ICPC final"/>
          <p:cNvPicPr>
            <a:picLocks noChangeAspect="1" noChangeArrowheads="1"/>
          </p:cNvPicPr>
          <p:nvPr/>
        </p:nvPicPr>
        <p:blipFill>
          <a:blip r:embed="rId5"/>
          <a:srcRect/>
          <a:stretch>
            <a:fillRect/>
          </a:stretch>
        </p:blipFill>
        <p:spPr bwMode="auto">
          <a:xfrm>
            <a:off x="3000365" y="714356"/>
            <a:ext cx="2808288" cy="917575"/>
          </a:xfrm>
          <a:prstGeom prst="rect">
            <a:avLst/>
          </a:prstGeom>
          <a:noFill/>
        </p:spPr>
      </p:pic>
      <p:sp>
        <p:nvSpPr>
          <p:cNvPr id="7" name="Text Box 5"/>
          <p:cNvSpPr txBox="1">
            <a:spLocks noChangeArrowheads="1"/>
          </p:cNvSpPr>
          <p:nvPr/>
        </p:nvSpPr>
        <p:spPr bwMode="auto">
          <a:xfrm>
            <a:off x="1258889" y="5653995"/>
            <a:ext cx="7272337" cy="754484"/>
          </a:xfrm>
          <a:prstGeom prst="rect">
            <a:avLst/>
          </a:prstGeom>
          <a:noFill/>
          <a:ln w="9525">
            <a:noFill/>
            <a:miter lim="800000"/>
            <a:headEnd/>
            <a:tailEnd/>
          </a:ln>
          <a:effectLst/>
        </p:spPr>
        <p:txBody>
          <a:bodyPr lIns="91429" tIns="45714" rIns="91429" bIns="45714">
            <a:spAutoFit/>
          </a:bodyPr>
          <a:lstStyle/>
          <a:p>
            <a:pPr algn="ctr"/>
            <a:r>
              <a:rPr lang="fr-FR" sz="1400" dirty="0">
                <a:solidFill>
                  <a:schemeClr val="tx2"/>
                </a:solidFill>
                <a:latin typeface="Georgia" pitchFamily="18" charset="0"/>
              </a:rPr>
              <a:t>Instance Centrale de Prévention de la Corruption</a:t>
            </a:r>
            <a:endParaRPr lang="en-GB" sz="1400" dirty="0">
              <a:solidFill>
                <a:schemeClr val="tx2"/>
              </a:solidFill>
              <a:latin typeface="Georgia" pitchFamily="18" charset="0"/>
            </a:endParaRPr>
          </a:p>
          <a:p>
            <a:pPr algn="ctr"/>
            <a:r>
              <a:rPr lang="en-GB" sz="1400" dirty="0">
                <a:solidFill>
                  <a:schemeClr val="tx2"/>
                </a:solidFill>
                <a:latin typeface="Georgia" pitchFamily="18" charset="0"/>
              </a:rPr>
              <a:t>Avenue </a:t>
            </a:r>
            <a:r>
              <a:rPr lang="fr-FR" sz="1400" dirty="0" err="1">
                <a:solidFill>
                  <a:schemeClr val="tx2"/>
                </a:solidFill>
                <a:latin typeface="Georgia" pitchFamily="18" charset="0"/>
              </a:rPr>
              <a:t>Annakhil</a:t>
            </a:r>
            <a:r>
              <a:rPr lang="fr-FR" sz="1400" dirty="0">
                <a:solidFill>
                  <a:schemeClr val="tx2"/>
                </a:solidFill>
                <a:latin typeface="Georgia" pitchFamily="18" charset="0"/>
              </a:rPr>
              <a:t>, </a:t>
            </a:r>
            <a:r>
              <a:rPr lang="fr-FR" sz="1400" dirty="0" err="1">
                <a:solidFill>
                  <a:schemeClr val="tx2"/>
                </a:solidFill>
                <a:latin typeface="Georgia" pitchFamily="18" charset="0"/>
              </a:rPr>
              <a:t>Imm</a:t>
            </a:r>
            <a:r>
              <a:rPr lang="fr-FR" sz="1400" dirty="0">
                <a:solidFill>
                  <a:schemeClr val="tx2"/>
                </a:solidFill>
                <a:latin typeface="Georgia" pitchFamily="18" charset="0"/>
              </a:rPr>
              <a:t>. High Tech, Hall B, </a:t>
            </a:r>
            <a:r>
              <a:rPr lang="fr-FR" sz="1400" dirty="0">
                <a:solidFill>
                  <a:schemeClr val="tx2"/>
                </a:solidFill>
              </a:rPr>
              <a:t>3</a:t>
            </a:r>
            <a:r>
              <a:rPr lang="fr-FR" sz="1400" dirty="0">
                <a:solidFill>
                  <a:schemeClr val="tx2"/>
                </a:solidFill>
                <a:latin typeface="Georgia" pitchFamily="18" charset="0"/>
              </a:rPr>
              <a:t>ème étage Hay Ryad -Rabat-</a:t>
            </a:r>
          </a:p>
          <a:p>
            <a:pPr algn="ctr"/>
            <a:r>
              <a:rPr lang="fr-FR" sz="1400" dirty="0">
                <a:solidFill>
                  <a:schemeClr val="tx2"/>
                </a:solidFill>
                <a:latin typeface="Georgia" pitchFamily="18" charset="0"/>
              </a:rPr>
              <a:t>Tél : +212 37 57 86 50/ 60, Fax : +212 5 37 71 16 73</a:t>
            </a:r>
          </a:p>
        </p:txBody>
      </p:sp>
      <p:sp>
        <p:nvSpPr>
          <p:cNvPr id="2" name="Espace réservé du numéro de diapositive 1"/>
          <p:cNvSpPr>
            <a:spLocks noGrp="1"/>
          </p:cNvSpPr>
          <p:nvPr>
            <p:ph type="sldNum" sz="quarter" idx="12"/>
          </p:nvPr>
        </p:nvSpPr>
        <p:spPr/>
        <p:txBody>
          <a:bodyPr/>
          <a:lstStyle/>
          <a:p>
            <a:pPr>
              <a:defRPr/>
            </a:pPr>
            <a:fld id="{5709008A-A12C-4335-8627-933ED194DA63}" type="slidenum">
              <a:rPr lang="fr-FR" smtClean="0"/>
              <a:pPr>
                <a:defRPr/>
              </a:pPr>
              <a:t>17</a:t>
            </a:fld>
            <a:endParaRPr lang="fr-FR" dirty="0"/>
          </a:p>
        </p:txBody>
      </p:sp>
    </p:spTree>
    <p:extLst>
      <p:ext uri="{BB962C8B-B14F-4D97-AF65-F5344CB8AC3E}">
        <p14:creationId xmlns:p14="http://schemas.microsoft.com/office/powerpoint/2010/main" val="4171966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214313" y="714375"/>
            <a:ext cx="9021762" cy="639763"/>
          </a:xfrm>
        </p:spPr>
        <p:txBody>
          <a:bodyPr/>
          <a:lstStyle/>
          <a:p>
            <a:pPr algn="l">
              <a:defRPr/>
            </a:pPr>
            <a:r>
              <a:rPr lang="fr-FR" sz="3600" b="1" dirty="0" smtClean="0">
                <a:solidFill>
                  <a:srgbClr val="3366CC"/>
                </a:solidFill>
                <a:effectLst>
                  <a:outerShdw blurRad="50800" dist="38100" algn="tr" rotWithShape="0">
                    <a:prstClr val="black">
                      <a:alpha val="40000"/>
                    </a:prstClr>
                  </a:outerShdw>
                </a:effectLst>
              </a:rPr>
              <a:t>Sommaire</a:t>
            </a:r>
          </a:p>
        </p:txBody>
      </p:sp>
      <p:sp>
        <p:nvSpPr>
          <p:cNvPr id="4099" name="Rectangle 4"/>
          <p:cNvSpPr>
            <a:spLocks noChangeArrowheads="1"/>
          </p:cNvSpPr>
          <p:nvPr/>
        </p:nvSpPr>
        <p:spPr bwMode="auto">
          <a:xfrm>
            <a:off x="1115616" y="1312684"/>
            <a:ext cx="7814102" cy="5078313"/>
          </a:xfrm>
          <a:prstGeom prst="rect">
            <a:avLst/>
          </a:prstGeom>
          <a:noFill/>
          <a:ln w="9525">
            <a:noFill/>
            <a:miter lim="800000"/>
            <a:headEnd/>
            <a:tailEnd/>
          </a:ln>
        </p:spPr>
        <p:txBody>
          <a:bodyPr wrap="square" anchor="ctr">
            <a:spAutoFit/>
          </a:bodyPr>
          <a:lstStyle/>
          <a:p>
            <a:pPr marL="400050" indent="-400050">
              <a:lnSpc>
                <a:spcPct val="150000"/>
              </a:lnSpc>
              <a:buFont typeface="+mj-lt"/>
              <a:buAutoNum type="romanUcPeriod"/>
              <a:tabLst>
                <a:tab pos="771525" algn="l"/>
              </a:tabLst>
              <a:defRPr/>
            </a:pPr>
            <a:r>
              <a:rPr lang="fr-FR" sz="2400" b="1" dirty="0" smtClean="0">
                <a:solidFill>
                  <a:schemeClr val="accent2"/>
                </a:solidFill>
                <a:cs typeface="Times New Roman" pitchFamily="18" charset="0"/>
              </a:rPr>
              <a:t>Gouvernance et Administration électronique : quelle relation?</a:t>
            </a:r>
          </a:p>
          <a:p>
            <a:pPr marL="400050" indent="-400050">
              <a:lnSpc>
                <a:spcPct val="150000"/>
              </a:lnSpc>
              <a:buFont typeface="+mj-lt"/>
              <a:buAutoNum type="romanUcPeriod"/>
              <a:tabLst>
                <a:tab pos="771525" algn="l"/>
              </a:tabLst>
              <a:defRPr/>
            </a:pPr>
            <a:r>
              <a:rPr lang="fr-FR" sz="2400" b="1" dirty="0">
                <a:solidFill>
                  <a:schemeClr val="accent2"/>
                </a:solidFill>
                <a:cs typeface="Times New Roman" pitchFamily="18" charset="0"/>
              </a:rPr>
              <a:t>Enjeux de l’Administration électronique</a:t>
            </a:r>
            <a:endParaRPr lang="fr-FR" sz="2400" i="1" dirty="0">
              <a:solidFill>
                <a:schemeClr val="accent2"/>
              </a:solidFill>
            </a:endParaRPr>
          </a:p>
          <a:p>
            <a:pPr marL="400050" indent="-400050">
              <a:lnSpc>
                <a:spcPct val="150000"/>
              </a:lnSpc>
              <a:buFont typeface="+mj-lt"/>
              <a:buAutoNum type="romanUcPeriod"/>
              <a:tabLst>
                <a:tab pos="771525" algn="l"/>
              </a:tabLst>
              <a:defRPr/>
            </a:pPr>
            <a:r>
              <a:rPr lang="fr-FR" sz="2400" b="1" dirty="0">
                <a:solidFill>
                  <a:schemeClr val="accent2"/>
                </a:solidFill>
                <a:cs typeface="Times New Roman" pitchFamily="18" charset="0"/>
              </a:rPr>
              <a:t>Facteurs de développement de l’Administration </a:t>
            </a:r>
            <a:r>
              <a:rPr lang="fr-FR" sz="2400" b="1" dirty="0" smtClean="0">
                <a:solidFill>
                  <a:schemeClr val="accent2"/>
                </a:solidFill>
                <a:cs typeface="Times New Roman" pitchFamily="18" charset="0"/>
              </a:rPr>
              <a:t>Electronique</a:t>
            </a:r>
          </a:p>
          <a:p>
            <a:pPr marL="400050" indent="-400050">
              <a:lnSpc>
                <a:spcPct val="150000"/>
              </a:lnSpc>
              <a:buFont typeface="+mj-lt"/>
              <a:buAutoNum type="romanUcPeriod"/>
              <a:tabLst>
                <a:tab pos="771525" algn="l"/>
              </a:tabLst>
              <a:defRPr/>
            </a:pPr>
            <a:r>
              <a:rPr lang="fr-FR" sz="2400" b="1" dirty="0">
                <a:solidFill>
                  <a:schemeClr val="accent2"/>
                </a:solidFill>
                <a:cs typeface="Times New Roman" pitchFamily="18" charset="0"/>
              </a:rPr>
              <a:t>Etat des lieux de </a:t>
            </a:r>
            <a:r>
              <a:rPr lang="fr-FR" sz="2400" b="1" dirty="0" smtClean="0">
                <a:solidFill>
                  <a:schemeClr val="accent2"/>
                </a:solidFill>
                <a:cs typeface="Times New Roman" pitchFamily="18" charset="0"/>
              </a:rPr>
              <a:t>l’e-administration marocaine</a:t>
            </a:r>
          </a:p>
          <a:p>
            <a:pPr marL="400050" indent="-400050">
              <a:lnSpc>
                <a:spcPct val="150000"/>
              </a:lnSpc>
              <a:buFont typeface="+mj-lt"/>
              <a:buAutoNum type="romanUcPeriod"/>
              <a:tabLst>
                <a:tab pos="771525" algn="l"/>
              </a:tabLst>
              <a:defRPr/>
            </a:pPr>
            <a:r>
              <a:rPr lang="fr-FR" sz="2400" b="1" dirty="0">
                <a:solidFill>
                  <a:schemeClr val="accent2"/>
                </a:solidFill>
                <a:cs typeface="Times New Roman" pitchFamily="18" charset="0"/>
              </a:rPr>
              <a:t>Défis à relever en matière de gouvernance électronique</a:t>
            </a:r>
            <a:endParaRPr lang="fr-FR" sz="2400" i="1" dirty="0">
              <a:solidFill>
                <a:schemeClr val="accent2"/>
              </a:solidFill>
            </a:endParaRPr>
          </a:p>
          <a:p>
            <a:pPr marL="400050" indent="-400050">
              <a:lnSpc>
                <a:spcPct val="150000"/>
              </a:lnSpc>
              <a:buFont typeface="+mj-lt"/>
              <a:buAutoNum type="romanUcPeriod"/>
              <a:tabLst>
                <a:tab pos="771525" algn="l"/>
              </a:tabLst>
              <a:defRPr/>
            </a:pPr>
            <a:r>
              <a:rPr lang="fr-FR" sz="2400" b="1" dirty="0">
                <a:solidFill>
                  <a:schemeClr val="accent2"/>
                </a:solidFill>
                <a:cs typeface="Times New Roman" pitchFamily="18" charset="0"/>
              </a:rPr>
              <a:t>Aspects </a:t>
            </a:r>
            <a:r>
              <a:rPr lang="fr-FR" sz="2400" b="1" dirty="0" smtClean="0">
                <a:solidFill>
                  <a:schemeClr val="accent2"/>
                </a:solidFill>
                <a:cs typeface="Times New Roman" pitchFamily="18" charset="0"/>
              </a:rPr>
              <a:t>d’amélioration</a:t>
            </a:r>
            <a:endParaRPr lang="fr-FR" sz="2400" i="1" dirty="0">
              <a:solidFill>
                <a:schemeClr val="accent2"/>
              </a:solidFill>
            </a:endParaRPr>
          </a:p>
        </p:txBody>
      </p:sp>
      <p:cxnSp>
        <p:nvCxnSpPr>
          <p:cNvPr id="6" name="Connecteur droit 5"/>
          <p:cNvCxnSpPr/>
          <p:nvPr/>
        </p:nvCxnSpPr>
        <p:spPr>
          <a:xfrm rot="5400000">
            <a:off x="-1483544" y="3825082"/>
            <a:ext cx="4967287" cy="0"/>
          </a:xfrm>
          <a:prstGeom prst="line">
            <a:avLst/>
          </a:prstGeom>
        </p:spPr>
        <p:style>
          <a:lnRef idx="1">
            <a:schemeClr val="accent1"/>
          </a:lnRef>
          <a:fillRef idx="0">
            <a:schemeClr val="accent1"/>
          </a:fillRef>
          <a:effectRef idx="0">
            <a:schemeClr val="accent1"/>
          </a:effectRef>
          <a:fontRef idx="minor">
            <a:schemeClr val="tx1"/>
          </a:fontRef>
        </p:style>
      </p:cxnSp>
      <p:pic>
        <p:nvPicPr>
          <p:cNvPr id="3077" name="Picture 2"/>
          <p:cNvPicPr>
            <a:picLocks noChangeAspect="1" noChangeArrowheads="1"/>
          </p:cNvPicPr>
          <p:nvPr/>
        </p:nvPicPr>
        <p:blipFill>
          <a:blip r:embed="rId3" cstate="print"/>
          <a:srcRect/>
          <a:stretch>
            <a:fillRect/>
          </a:stretch>
        </p:blipFill>
        <p:spPr bwMode="auto">
          <a:xfrm>
            <a:off x="6804025" y="214313"/>
            <a:ext cx="2197100" cy="576262"/>
          </a:xfrm>
          <a:prstGeom prst="rect">
            <a:avLst/>
          </a:prstGeom>
          <a:noFill/>
          <a:ln w="9525">
            <a:noFill/>
            <a:miter lim="800000"/>
            <a:headEnd/>
            <a:tailEnd/>
          </a:ln>
        </p:spPr>
      </p:pic>
      <p:sp>
        <p:nvSpPr>
          <p:cNvPr id="3078" name="Espace réservé du numéro de diapositive 6"/>
          <p:cNvSpPr>
            <a:spLocks noGrp="1"/>
          </p:cNvSpPr>
          <p:nvPr>
            <p:ph type="sldNum" sz="quarter" idx="12"/>
          </p:nvPr>
        </p:nvSpPr>
        <p:spPr>
          <a:noFill/>
        </p:spPr>
        <p:txBody>
          <a:bodyPr/>
          <a:lstStyle/>
          <a:p>
            <a:fld id="{AE598938-E720-434C-A35E-B11E6708FF73}" type="slidenum">
              <a:rPr lang="fr-FR" smtClean="0"/>
              <a:pPr/>
              <a:t>2</a:t>
            </a:fld>
            <a:endParaRPr lang="fr-FR"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15"/>
          <p:cNvSpPr>
            <a:spLocks noChangeArrowheads="1"/>
          </p:cNvSpPr>
          <p:nvPr/>
        </p:nvSpPr>
        <p:spPr bwMode="auto">
          <a:xfrm>
            <a:off x="571500" y="1799736"/>
            <a:ext cx="7786688" cy="2278063"/>
          </a:xfrm>
          <a:prstGeom prst="rect">
            <a:avLst/>
          </a:prstGeom>
          <a:noFill/>
          <a:ln w="9525">
            <a:noFill/>
            <a:miter lim="800000"/>
            <a:headEnd/>
            <a:tailEnd/>
          </a:ln>
        </p:spPr>
        <p:txBody>
          <a:bodyPr>
            <a:spAutoFit/>
          </a:bodyPr>
          <a:lstStyle/>
          <a:p>
            <a:pPr algn="just"/>
            <a:endParaRPr lang="fr-FR" sz="2000">
              <a:solidFill>
                <a:schemeClr val="accent2"/>
              </a:solidFill>
            </a:endParaRPr>
          </a:p>
          <a:p>
            <a:pPr algn="just">
              <a:lnSpc>
                <a:spcPct val="150000"/>
              </a:lnSpc>
            </a:pPr>
            <a:endParaRPr lang="fr-FR" sz="2000">
              <a:solidFill>
                <a:schemeClr val="accent2"/>
              </a:solidFill>
            </a:endParaRPr>
          </a:p>
          <a:p>
            <a:pPr algn="just"/>
            <a:endParaRPr lang="fr-FR" sz="2000">
              <a:solidFill>
                <a:schemeClr val="accent2"/>
              </a:solidFill>
            </a:endParaRPr>
          </a:p>
          <a:p>
            <a:pPr algn="just"/>
            <a:endParaRPr lang="fr-FR">
              <a:solidFill>
                <a:schemeClr val="accent2"/>
              </a:solidFill>
            </a:endParaRPr>
          </a:p>
          <a:p>
            <a:pPr algn="just"/>
            <a:endParaRPr lang="fr-FR">
              <a:solidFill>
                <a:schemeClr val="accent2"/>
              </a:solidFill>
            </a:endParaRPr>
          </a:p>
          <a:p>
            <a:pPr algn="just"/>
            <a:endParaRPr lang="fr-FR">
              <a:solidFill>
                <a:schemeClr val="accent2"/>
              </a:solidFill>
            </a:endParaRPr>
          </a:p>
          <a:p>
            <a:pPr algn="just"/>
            <a:endParaRPr lang="fr-FR"/>
          </a:p>
        </p:txBody>
      </p:sp>
      <p:sp>
        <p:nvSpPr>
          <p:cNvPr id="5127" name="Espace réservé du numéro de diapositive 11"/>
          <p:cNvSpPr>
            <a:spLocks noGrp="1"/>
          </p:cNvSpPr>
          <p:nvPr>
            <p:ph type="sldNum" sz="quarter" idx="12"/>
          </p:nvPr>
        </p:nvSpPr>
        <p:spPr>
          <a:noFill/>
        </p:spPr>
        <p:txBody>
          <a:bodyPr/>
          <a:lstStyle/>
          <a:p>
            <a:fld id="{B9A7411B-1682-4F21-820B-4722B7A5AC7B}" type="slidenum">
              <a:rPr lang="fr-FR" smtClean="0"/>
              <a:pPr/>
              <a:t>3</a:t>
            </a:fld>
            <a:endParaRPr lang="fr-FR" dirty="0" smtClean="0"/>
          </a:p>
        </p:txBody>
      </p:sp>
      <p:graphicFrame>
        <p:nvGraphicFramePr>
          <p:cNvPr id="10" name="Diagramme 9"/>
          <p:cNvGraphicFramePr/>
          <p:nvPr>
            <p:extLst>
              <p:ext uri="{D42A27DB-BD31-4B8C-83A1-F6EECF244321}">
                <p14:modId xmlns:p14="http://schemas.microsoft.com/office/powerpoint/2010/main" val="2847328566"/>
              </p:ext>
            </p:extLst>
          </p:nvPr>
        </p:nvGraphicFramePr>
        <p:xfrm>
          <a:off x="539552" y="1161859"/>
          <a:ext cx="7848872" cy="3938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ZoneTexte 20"/>
          <p:cNvSpPr txBox="1">
            <a:spLocks noChangeArrowheads="1"/>
          </p:cNvSpPr>
          <p:nvPr/>
        </p:nvSpPr>
        <p:spPr bwMode="auto">
          <a:xfrm>
            <a:off x="251520" y="2164136"/>
            <a:ext cx="2088232" cy="2922450"/>
          </a:xfrm>
          <a:prstGeom prst="rect">
            <a:avLst/>
          </a:prstGeom>
          <a:ln w="3175">
            <a:solidFill>
              <a:srgbClr val="00B050"/>
            </a:solidFill>
            <a:prstDash val="sysDot"/>
            <a:headEnd/>
            <a:tailEnd/>
          </a:ln>
        </p:spPr>
        <p:style>
          <a:lnRef idx="2">
            <a:schemeClr val="accent3"/>
          </a:lnRef>
          <a:fillRef idx="1">
            <a:schemeClr val="lt1"/>
          </a:fillRef>
          <a:effectRef idx="0">
            <a:schemeClr val="accent3"/>
          </a:effectRef>
          <a:fontRef idx="minor">
            <a:schemeClr val="dk1"/>
          </a:fontRef>
        </p:style>
        <p:txBody>
          <a:bodyPr/>
          <a:lstStyle/>
          <a:p>
            <a:pPr algn="just">
              <a:defRPr/>
            </a:pPr>
            <a:r>
              <a:rPr lang="fr-FR" sz="1400" b="1" dirty="0" smtClean="0"/>
              <a:t>Administration Electronique : </a:t>
            </a:r>
            <a:r>
              <a:rPr lang="fr-FR" sz="1400" dirty="0" smtClean="0"/>
              <a:t>l’utilisation par un gouvernement des NTIC pour transformer le secteur public en améliorant sa </a:t>
            </a:r>
            <a:r>
              <a:rPr lang="fr-FR" sz="1400" b="1" dirty="0" smtClean="0"/>
              <a:t>transparence</a:t>
            </a:r>
            <a:r>
              <a:rPr lang="fr-FR" sz="1400" dirty="0" smtClean="0"/>
              <a:t>, son efficience, </a:t>
            </a:r>
            <a:r>
              <a:rPr lang="fr-FR" sz="1400" b="1" dirty="0" smtClean="0"/>
              <a:t>l’accès aux services publics et la participation des citoyens</a:t>
            </a:r>
            <a:r>
              <a:rPr lang="fr-FR" sz="1400" dirty="0" smtClean="0"/>
              <a:t>.</a:t>
            </a:r>
            <a:endParaRPr lang="fr-FR" sz="1400" i="1" dirty="0">
              <a:solidFill>
                <a:srgbClr val="0070C0"/>
              </a:solidFill>
            </a:endParaRPr>
          </a:p>
        </p:txBody>
      </p:sp>
      <p:sp>
        <p:nvSpPr>
          <p:cNvPr id="17" name="Ellipse 16"/>
          <p:cNvSpPr/>
          <p:nvPr/>
        </p:nvSpPr>
        <p:spPr>
          <a:xfrm>
            <a:off x="3714750" y="3625361"/>
            <a:ext cx="214313" cy="142875"/>
          </a:xfrm>
          <a:prstGeom prst="ellipse">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fr-FR" i="0" dirty="0"/>
          </a:p>
        </p:txBody>
      </p:sp>
      <p:sp>
        <p:nvSpPr>
          <p:cNvPr id="18" name="Ellipse 17"/>
          <p:cNvSpPr/>
          <p:nvPr/>
        </p:nvSpPr>
        <p:spPr>
          <a:xfrm>
            <a:off x="3867150" y="3777761"/>
            <a:ext cx="214313" cy="142875"/>
          </a:xfrm>
          <a:prstGeom prst="ellipse">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fr-FR" i="0" dirty="0"/>
          </a:p>
        </p:txBody>
      </p:sp>
      <p:sp>
        <p:nvSpPr>
          <p:cNvPr id="19" name="Ellipse 18"/>
          <p:cNvSpPr/>
          <p:nvPr/>
        </p:nvSpPr>
        <p:spPr>
          <a:xfrm>
            <a:off x="4357688" y="4165111"/>
            <a:ext cx="214312" cy="142875"/>
          </a:xfrm>
          <a:prstGeom prst="ellipse">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fr-FR" i="0" dirty="0"/>
          </a:p>
        </p:txBody>
      </p:sp>
      <p:sp>
        <p:nvSpPr>
          <p:cNvPr id="20" name="Ellipse 19"/>
          <p:cNvSpPr/>
          <p:nvPr/>
        </p:nvSpPr>
        <p:spPr>
          <a:xfrm>
            <a:off x="4786313" y="3553924"/>
            <a:ext cx="214312" cy="142875"/>
          </a:xfrm>
          <a:prstGeom prst="ellipse">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fr-FR" i="0" dirty="0"/>
          </a:p>
        </p:txBody>
      </p:sp>
      <p:sp>
        <p:nvSpPr>
          <p:cNvPr id="21" name="ZoneTexte 20"/>
          <p:cNvSpPr txBox="1"/>
          <p:nvPr/>
        </p:nvSpPr>
        <p:spPr>
          <a:xfrm>
            <a:off x="6162465" y="784073"/>
            <a:ext cx="2786063" cy="2031325"/>
          </a:xfrm>
          <a:prstGeom prst="rect">
            <a:avLst/>
          </a:prstGeom>
          <a:ln w="3175">
            <a:solidFill>
              <a:srgbClr val="FF0000"/>
            </a:solidFill>
            <a:prstDash val="sysDash"/>
          </a:ln>
        </p:spPr>
        <p:style>
          <a:lnRef idx="2">
            <a:schemeClr val="accent3"/>
          </a:lnRef>
          <a:fillRef idx="1">
            <a:schemeClr val="lt1"/>
          </a:fillRef>
          <a:effectRef idx="0">
            <a:schemeClr val="accent3"/>
          </a:effectRef>
          <a:fontRef idx="minor">
            <a:schemeClr val="dk1"/>
          </a:fontRef>
        </p:style>
        <p:txBody>
          <a:bodyPr>
            <a:spAutoFit/>
          </a:bodyPr>
          <a:lstStyle/>
          <a:p>
            <a:pPr lvl="0" algn="just">
              <a:defRPr/>
            </a:pPr>
            <a:r>
              <a:rPr lang="fr-FR" sz="1400" dirty="0"/>
              <a:t>La </a:t>
            </a:r>
            <a:r>
              <a:rPr lang="fr-FR" sz="1400" b="1" dirty="0"/>
              <a:t>gouvernance</a:t>
            </a:r>
            <a:r>
              <a:rPr lang="fr-FR" sz="1400" dirty="0"/>
              <a:t> se réfère à une situation dans laquelle le fonctionnement des systèmes politique, administratif, économique et social est basé sur les principes régissant le respect des droits de l’homme, de la démocratie et de l’Etat de </a:t>
            </a:r>
            <a:r>
              <a:rPr lang="fr-FR" sz="1400" dirty="0" smtClean="0"/>
              <a:t>droit.</a:t>
            </a:r>
            <a:endParaRPr lang="fr-FR" sz="1400" dirty="0"/>
          </a:p>
        </p:txBody>
      </p:sp>
      <p:sp>
        <p:nvSpPr>
          <p:cNvPr id="32" name="Rectangle 8"/>
          <p:cNvSpPr>
            <a:spLocks noChangeArrowheads="1"/>
          </p:cNvSpPr>
          <p:nvPr/>
        </p:nvSpPr>
        <p:spPr bwMode="auto">
          <a:xfrm>
            <a:off x="1142976" y="130710"/>
            <a:ext cx="7286625" cy="769441"/>
          </a:xfrm>
          <a:prstGeom prst="rect">
            <a:avLst/>
          </a:prstGeom>
          <a:noFill/>
          <a:ln w="9525">
            <a:noFill/>
            <a:miter lim="800000"/>
            <a:headEnd/>
            <a:tailEnd/>
          </a:ln>
        </p:spPr>
        <p:txBody>
          <a:bodyPr>
            <a:spAutoFit/>
          </a:bodyPr>
          <a:lstStyle/>
          <a:p>
            <a:pPr marL="400050" indent="-400050" algn="ctr">
              <a:tabLst>
                <a:tab pos="771525" algn="l"/>
              </a:tabLst>
            </a:pPr>
            <a:r>
              <a:rPr lang="fr-FR" sz="2200" b="1" dirty="0" smtClean="0">
                <a:solidFill>
                  <a:schemeClr val="accent2"/>
                </a:solidFill>
                <a:cs typeface="Times New Roman" pitchFamily="18" charset="0"/>
              </a:rPr>
              <a:t>Gouvernance et Administration électronique : quelle relation?</a:t>
            </a:r>
            <a:endParaRPr lang="fr-FR" sz="2200" i="1" dirty="0">
              <a:solidFill>
                <a:schemeClr val="accent2"/>
              </a:solidFill>
            </a:endParaRPr>
          </a:p>
        </p:txBody>
      </p:sp>
      <p:sp>
        <p:nvSpPr>
          <p:cNvPr id="22" name="Rectangle 9"/>
          <p:cNvSpPr>
            <a:spLocks noChangeArrowheads="1"/>
          </p:cNvSpPr>
          <p:nvPr/>
        </p:nvSpPr>
        <p:spPr bwMode="auto">
          <a:xfrm>
            <a:off x="1214414" y="5589240"/>
            <a:ext cx="7000924" cy="1200329"/>
          </a:xfrm>
          <a:prstGeom prst="rect">
            <a:avLst/>
          </a:prstGeom>
          <a:noFill/>
          <a:ln w="9525">
            <a:solidFill>
              <a:schemeClr val="bg1"/>
            </a:solidFill>
            <a:miter lim="800000"/>
            <a:headEnd/>
            <a:tailEnd/>
          </a:ln>
        </p:spPr>
        <p:txBody>
          <a:bodyPr wrap="square">
            <a:spAutoFit/>
          </a:bodyPr>
          <a:lstStyle/>
          <a:p>
            <a:pPr algn="ctr"/>
            <a:r>
              <a:rPr lang="fr-FR" b="1" dirty="0" smtClean="0">
                <a:solidFill>
                  <a:srgbClr val="FF0000"/>
                </a:solidFill>
              </a:rPr>
              <a:t>La gouvernance électronique a donc pour objectif de rendre le gouvernement ou l’administration plus responsable, transparente et efficace                 un impact direct sur l’amélioration des services publics</a:t>
            </a:r>
            <a:endParaRPr lang="fr-FR" b="1" dirty="0">
              <a:solidFill>
                <a:srgbClr val="FF0000"/>
              </a:solidFill>
              <a:hlinkClick r:id="rId8"/>
            </a:endParaRPr>
          </a:p>
        </p:txBody>
      </p:sp>
      <p:sp>
        <p:nvSpPr>
          <p:cNvPr id="23" name="Flèche droite 22"/>
          <p:cNvSpPr/>
          <p:nvPr/>
        </p:nvSpPr>
        <p:spPr>
          <a:xfrm>
            <a:off x="571472" y="6019008"/>
            <a:ext cx="571504" cy="21431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2" name="Flèche droite 1"/>
          <p:cNvSpPr/>
          <p:nvPr/>
        </p:nvSpPr>
        <p:spPr>
          <a:xfrm>
            <a:off x="4433874" y="6234217"/>
            <a:ext cx="798377" cy="22001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171859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jwaysa.files.wordpress.com/2013/09/piliers-gouvernemen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083" y="384025"/>
            <a:ext cx="6582261" cy="311698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7544" y="3325048"/>
            <a:ext cx="8424936" cy="3416320"/>
          </a:xfrm>
          <a:prstGeom prst="rect">
            <a:avLst/>
          </a:prstGeom>
        </p:spPr>
        <p:txBody>
          <a:bodyPr wrap="square">
            <a:spAutoFit/>
          </a:bodyPr>
          <a:lstStyle/>
          <a:p>
            <a:pPr marL="342900" indent="-342900" algn="just">
              <a:buFont typeface="+mj-lt"/>
              <a:buAutoNum type="arabicPeriod"/>
            </a:pPr>
            <a:r>
              <a:rPr lang="fr-FR" dirty="0"/>
              <a:t>Les utilisateurs attendent avant tout une </a:t>
            </a:r>
            <a:r>
              <a:rPr lang="fr-FR" b="1" dirty="0" smtClean="0"/>
              <a:t>solution </a:t>
            </a:r>
            <a:r>
              <a:rPr lang="fr-FR" b="1" dirty="0"/>
              <a:t>accessible et </a:t>
            </a:r>
            <a:r>
              <a:rPr lang="fr-FR" b="1" dirty="0" smtClean="0"/>
              <a:t>intuitive</a:t>
            </a:r>
            <a:r>
              <a:rPr lang="fr-FR" dirty="0" smtClean="0"/>
              <a:t>. </a:t>
            </a:r>
            <a:r>
              <a:rPr lang="fr-FR" dirty="0"/>
              <a:t>Indépendamment des horaires, de leur situation géographique, sociale et technologique, les utilisateurs doivent pouvoir accéder aux services en ligne de l’administration.</a:t>
            </a:r>
          </a:p>
          <a:p>
            <a:pPr marL="342900" indent="-342900" algn="just">
              <a:buFont typeface="+mj-lt"/>
              <a:buAutoNum type="arabicPeriod"/>
            </a:pPr>
            <a:r>
              <a:rPr lang="fr-FR" dirty="0"/>
              <a:t>Ils ne peuvent ni ne </a:t>
            </a:r>
            <a:r>
              <a:rPr lang="fr-FR" dirty="0" smtClean="0"/>
              <a:t>doivent </a:t>
            </a:r>
            <a:r>
              <a:rPr lang="fr-FR" dirty="0"/>
              <a:t>connaître le fonctionnement interne, le langage et les procédures des administrations auxquelles ils s’adressent. </a:t>
            </a:r>
            <a:r>
              <a:rPr lang="fr-FR" b="1" dirty="0"/>
              <a:t>C’est à l’administration de s’adapter à l’usager et non l’inverse.</a:t>
            </a:r>
            <a:endParaRPr lang="fr-FR" dirty="0"/>
          </a:p>
          <a:p>
            <a:pPr marL="342900" indent="-342900" algn="just">
              <a:buFont typeface="+mj-lt"/>
              <a:buAutoNum type="arabicPeriod"/>
            </a:pPr>
            <a:r>
              <a:rPr lang="fr-FR" dirty="0"/>
              <a:t>Les données déjà disponibles et connues de l’administration ne  doivent  pas être constamment redemandées ; </a:t>
            </a:r>
            <a:r>
              <a:rPr lang="fr-FR" b="1" dirty="0"/>
              <a:t>les administrations et autorités  doivent partager et utiliser le plus possible leurs données mutuelles.</a:t>
            </a:r>
            <a:endParaRPr lang="fr-FR" dirty="0"/>
          </a:p>
          <a:p>
            <a:pPr marL="342900" indent="-342900" algn="just">
              <a:buFont typeface="+mj-lt"/>
              <a:buAutoNum type="arabicPeriod"/>
            </a:pPr>
            <a:r>
              <a:rPr lang="fr-FR" dirty="0"/>
              <a:t>Les formalités administratives doivent être progressivement limitées au strict minimum  (</a:t>
            </a:r>
            <a:r>
              <a:rPr lang="fr-FR" b="1" dirty="0"/>
              <a:t>simplification administrative</a:t>
            </a:r>
            <a:r>
              <a:rPr lang="fr-FR" dirty="0"/>
              <a:t>).</a:t>
            </a:r>
          </a:p>
        </p:txBody>
      </p:sp>
      <p:sp>
        <p:nvSpPr>
          <p:cNvPr id="6" name="Rectangle 8"/>
          <p:cNvSpPr>
            <a:spLocks noChangeArrowheads="1"/>
          </p:cNvSpPr>
          <p:nvPr/>
        </p:nvSpPr>
        <p:spPr bwMode="auto">
          <a:xfrm>
            <a:off x="1142976" y="130710"/>
            <a:ext cx="7286625" cy="430887"/>
          </a:xfrm>
          <a:prstGeom prst="rect">
            <a:avLst/>
          </a:prstGeom>
          <a:noFill/>
          <a:ln w="9525">
            <a:noFill/>
            <a:miter lim="800000"/>
            <a:headEnd/>
            <a:tailEnd/>
          </a:ln>
        </p:spPr>
        <p:txBody>
          <a:bodyPr>
            <a:spAutoFit/>
          </a:bodyPr>
          <a:lstStyle/>
          <a:p>
            <a:pPr marL="400050" indent="-400050" algn="ctr">
              <a:tabLst>
                <a:tab pos="771525" algn="l"/>
              </a:tabLst>
            </a:pPr>
            <a:r>
              <a:rPr lang="fr-FR" sz="2200" b="1" dirty="0" smtClean="0">
                <a:solidFill>
                  <a:schemeClr val="accent2"/>
                </a:solidFill>
                <a:cs typeface="Times New Roman" pitchFamily="18" charset="0"/>
              </a:rPr>
              <a:t>Enjeux de l’Administration électronique</a:t>
            </a:r>
            <a:endParaRPr lang="fr-FR" sz="2200" i="1" dirty="0">
              <a:solidFill>
                <a:schemeClr val="accent2"/>
              </a:solidFill>
            </a:endParaRPr>
          </a:p>
        </p:txBody>
      </p:sp>
      <p:sp>
        <p:nvSpPr>
          <p:cNvPr id="3" name="Espace réservé du numéro de diapositive 2"/>
          <p:cNvSpPr>
            <a:spLocks noGrp="1"/>
          </p:cNvSpPr>
          <p:nvPr>
            <p:ph type="sldNum" sz="quarter" idx="12"/>
          </p:nvPr>
        </p:nvSpPr>
        <p:spPr/>
        <p:txBody>
          <a:bodyPr/>
          <a:lstStyle/>
          <a:p>
            <a:pPr>
              <a:defRPr/>
            </a:pPr>
            <a:fld id="{9745BE19-D381-43D8-97D3-F806206F6864}" type="slidenum">
              <a:rPr lang="fr-FR" smtClean="0"/>
              <a:pPr>
                <a:defRPr/>
              </a:pPr>
              <a:t>4</a:t>
            </a:fld>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8"/>
          <p:cNvSpPr>
            <a:spLocks noChangeArrowheads="1"/>
          </p:cNvSpPr>
          <p:nvPr/>
        </p:nvSpPr>
        <p:spPr bwMode="auto">
          <a:xfrm>
            <a:off x="1142976" y="130710"/>
            <a:ext cx="7286625" cy="430887"/>
          </a:xfrm>
          <a:prstGeom prst="rect">
            <a:avLst/>
          </a:prstGeom>
          <a:noFill/>
          <a:ln w="9525">
            <a:noFill/>
            <a:miter lim="800000"/>
            <a:headEnd/>
            <a:tailEnd/>
          </a:ln>
        </p:spPr>
        <p:txBody>
          <a:bodyPr>
            <a:spAutoFit/>
          </a:bodyPr>
          <a:lstStyle/>
          <a:p>
            <a:pPr marL="400050" indent="-400050" algn="ctr">
              <a:tabLst>
                <a:tab pos="771525" algn="l"/>
              </a:tabLst>
            </a:pPr>
            <a:r>
              <a:rPr lang="fr-FR" sz="2200" b="1" dirty="0" smtClean="0">
                <a:solidFill>
                  <a:schemeClr val="accent2"/>
                </a:solidFill>
                <a:cs typeface="Times New Roman" pitchFamily="18" charset="0"/>
              </a:rPr>
              <a:t>Enjeux de l’Administration électronique</a:t>
            </a:r>
            <a:endParaRPr lang="fr-FR" sz="2200" i="1" dirty="0">
              <a:solidFill>
                <a:schemeClr val="accent2"/>
              </a:solidFill>
            </a:endParaRPr>
          </a:p>
        </p:txBody>
      </p:sp>
      <p:pic>
        <p:nvPicPr>
          <p:cNvPr id="2" name="Picture 2" descr="http://www.corteam.com/UserFiles/Image/image%20site/Eadmi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4" y="764704"/>
            <a:ext cx="8034065" cy="28083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5536" y="3980363"/>
            <a:ext cx="8424936" cy="1200329"/>
          </a:xfrm>
          <a:prstGeom prst="rect">
            <a:avLst/>
          </a:prstGeom>
        </p:spPr>
        <p:txBody>
          <a:bodyPr wrap="square">
            <a:spAutoFit/>
          </a:bodyPr>
          <a:lstStyle/>
          <a:p>
            <a:pPr algn="just"/>
            <a:r>
              <a:rPr lang="fr-FR" dirty="0"/>
              <a:t>S’engager dans l’Administration électronique est aujourd’hui nécessaire et </a:t>
            </a:r>
            <a:r>
              <a:rPr lang="fr-FR" dirty="0" smtClean="0"/>
              <a:t>indispensable pour toutes les institutions publiques. </a:t>
            </a:r>
            <a:r>
              <a:rPr lang="fr-FR" dirty="0"/>
              <a:t>En effet c’est à la fois le moyen de développer des services à destination des citoyens </a:t>
            </a:r>
            <a:r>
              <a:rPr lang="fr-FR" dirty="0" smtClean="0"/>
              <a:t>et de leurs </a:t>
            </a:r>
            <a:r>
              <a:rPr lang="fr-FR" dirty="0"/>
              <a:t>partenaires, </a:t>
            </a:r>
            <a:r>
              <a:rPr lang="fr-FR" dirty="0" smtClean="0"/>
              <a:t>et aussi une </a:t>
            </a:r>
            <a:r>
              <a:rPr lang="fr-FR" dirty="0"/>
              <a:t>opportunité pour améliorer leur fonctionnement interne</a:t>
            </a:r>
            <a:r>
              <a:rPr lang="fr-FR" dirty="0" smtClean="0"/>
              <a:t>. </a:t>
            </a:r>
            <a:endParaRPr lang="fr-FR" dirty="0"/>
          </a:p>
        </p:txBody>
      </p:sp>
      <p:sp>
        <p:nvSpPr>
          <p:cNvPr id="3" name="Espace réservé du numéro de diapositive 2"/>
          <p:cNvSpPr>
            <a:spLocks noGrp="1"/>
          </p:cNvSpPr>
          <p:nvPr>
            <p:ph type="sldNum" sz="quarter" idx="12"/>
          </p:nvPr>
        </p:nvSpPr>
        <p:spPr/>
        <p:txBody>
          <a:bodyPr/>
          <a:lstStyle/>
          <a:p>
            <a:pPr>
              <a:defRPr/>
            </a:pPr>
            <a:fld id="{9745BE19-D381-43D8-97D3-F806206F6864}" type="slidenum">
              <a:rPr lang="fr-FR" smtClean="0"/>
              <a:pPr>
                <a:defRPr/>
              </a:pPr>
              <a:t>5</a:t>
            </a:fld>
            <a:endParaRPr lang="fr-F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admin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764704"/>
            <a:ext cx="7992888" cy="352839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8"/>
          <p:cNvSpPr>
            <a:spLocks noChangeArrowheads="1"/>
          </p:cNvSpPr>
          <p:nvPr/>
        </p:nvSpPr>
        <p:spPr bwMode="auto">
          <a:xfrm>
            <a:off x="1142976" y="130710"/>
            <a:ext cx="7286625" cy="430887"/>
          </a:xfrm>
          <a:prstGeom prst="rect">
            <a:avLst/>
          </a:prstGeom>
          <a:noFill/>
          <a:ln w="9525">
            <a:noFill/>
            <a:miter lim="800000"/>
            <a:headEnd/>
            <a:tailEnd/>
          </a:ln>
        </p:spPr>
        <p:txBody>
          <a:bodyPr>
            <a:spAutoFit/>
          </a:bodyPr>
          <a:lstStyle/>
          <a:p>
            <a:pPr marL="400050" indent="-400050" algn="ctr">
              <a:tabLst>
                <a:tab pos="771525" algn="l"/>
              </a:tabLst>
            </a:pPr>
            <a:r>
              <a:rPr lang="fr-FR" sz="2200" b="1" dirty="0" smtClean="0">
                <a:solidFill>
                  <a:schemeClr val="accent2"/>
                </a:solidFill>
                <a:cs typeface="Times New Roman" pitchFamily="18" charset="0"/>
              </a:rPr>
              <a:t>Enjeux de l’Administration électronique</a:t>
            </a:r>
            <a:endParaRPr lang="fr-FR" sz="2200" i="1" dirty="0">
              <a:solidFill>
                <a:schemeClr val="accent2"/>
              </a:solidFill>
            </a:endParaRPr>
          </a:p>
        </p:txBody>
      </p:sp>
      <p:sp>
        <p:nvSpPr>
          <p:cNvPr id="2" name="Rectangle 1"/>
          <p:cNvSpPr/>
          <p:nvPr/>
        </p:nvSpPr>
        <p:spPr>
          <a:xfrm>
            <a:off x="933860" y="4509120"/>
            <a:ext cx="7704856" cy="1477328"/>
          </a:xfrm>
          <a:prstGeom prst="rect">
            <a:avLst/>
          </a:prstGeom>
        </p:spPr>
        <p:txBody>
          <a:bodyPr wrap="square">
            <a:spAutoFit/>
          </a:bodyPr>
          <a:lstStyle/>
          <a:p>
            <a:pPr algn="just"/>
            <a:r>
              <a:rPr lang="fr-FR" dirty="0"/>
              <a:t>Informer, orienter mais aussi faciliter les démarches des citoyens en proposant </a:t>
            </a:r>
            <a:r>
              <a:rPr lang="fr-FR" b="1" dirty="0"/>
              <a:t>des services en ligne</a:t>
            </a:r>
            <a:r>
              <a:rPr lang="fr-FR" dirty="0"/>
              <a:t>… </a:t>
            </a:r>
            <a:r>
              <a:rPr lang="fr-FR" dirty="0" smtClean="0"/>
              <a:t>Aujourd’hui</a:t>
            </a:r>
            <a:r>
              <a:rPr lang="fr-FR" dirty="0"/>
              <a:t>, l’administration électronique se développe à grande vitesse. Les Technologies de l’Information et de la Communication (TIC) </a:t>
            </a:r>
            <a:r>
              <a:rPr lang="fr-FR" dirty="0" smtClean="0"/>
              <a:t>devront s’installer au </a:t>
            </a:r>
            <a:r>
              <a:rPr lang="fr-FR" dirty="0"/>
              <a:t>cœur des stratégies de </a:t>
            </a:r>
            <a:r>
              <a:rPr lang="fr-FR" dirty="0" smtClean="0"/>
              <a:t>communication.</a:t>
            </a:r>
            <a:endParaRPr lang="fr-FR" dirty="0"/>
          </a:p>
        </p:txBody>
      </p:sp>
      <p:sp>
        <p:nvSpPr>
          <p:cNvPr id="3" name="Espace réservé du numéro de diapositive 2"/>
          <p:cNvSpPr>
            <a:spLocks noGrp="1"/>
          </p:cNvSpPr>
          <p:nvPr>
            <p:ph type="sldNum" sz="quarter" idx="12"/>
          </p:nvPr>
        </p:nvSpPr>
        <p:spPr/>
        <p:txBody>
          <a:bodyPr/>
          <a:lstStyle/>
          <a:p>
            <a:pPr>
              <a:defRPr/>
            </a:pPr>
            <a:fld id="{9745BE19-D381-43D8-97D3-F806206F6864}" type="slidenum">
              <a:rPr lang="fr-FR" smtClean="0"/>
              <a:pPr>
                <a:defRPr/>
              </a:pPr>
              <a:t>6</a:t>
            </a:fld>
            <a:endParaRPr lang="fr-FR" dirty="0"/>
          </a:p>
        </p:txBody>
      </p:sp>
    </p:spTree>
    <p:extLst>
      <p:ext uri="{BB962C8B-B14F-4D97-AF65-F5344CB8AC3E}">
        <p14:creationId xmlns:p14="http://schemas.microsoft.com/office/powerpoint/2010/main" val="217574092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 name="Rectangle 8"/>
          <p:cNvSpPr>
            <a:spLocks noChangeArrowheads="1"/>
          </p:cNvSpPr>
          <p:nvPr/>
        </p:nvSpPr>
        <p:spPr bwMode="auto">
          <a:xfrm>
            <a:off x="785786" y="142852"/>
            <a:ext cx="7715253" cy="769441"/>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Facteurs de développement de l’Administration Electronique (E-gouvernement)</a:t>
            </a:r>
            <a:endParaRPr lang="fr-FR" sz="2200" i="1" dirty="0">
              <a:solidFill>
                <a:schemeClr val="accent2"/>
              </a:solidFill>
            </a:endParaRPr>
          </a:p>
        </p:txBody>
      </p:sp>
      <p:pic>
        <p:nvPicPr>
          <p:cNvPr id="1029" name="Picture 5" descr="http://www.lacantine-rennes.net/wp-content/uploads/2011/12/de%CC%81terminantes-e-gouvern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360" y="1309835"/>
            <a:ext cx="6858000" cy="5143501"/>
          </a:xfrm>
          <a:prstGeom prst="rect">
            <a:avLst/>
          </a:prstGeom>
          <a:noFill/>
          <a:extLst>
            <a:ext uri="{909E8E84-426E-40DD-AFC4-6F175D3DCCD1}">
              <a14:hiddenFill xmlns:a14="http://schemas.microsoft.com/office/drawing/2010/main">
                <a:solidFill>
                  <a:srgbClr val="FFFFFF"/>
                </a:solidFill>
              </a14:hiddenFill>
            </a:ext>
          </a:extLst>
        </p:spPr>
      </p:pic>
      <p:sp>
        <p:nvSpPr>
          <p:cNvPr id="38" name="ZoneTexte 37"/>
          <p:cNvSpPr txBox="1"/>
          <p:nvPr/>
        </p:nvSpPr>
        <p:spPr>
          <a:xfrm>
            <a:off x="5202832" y="940503"/>
            <a:ext cx="2056831" cy="738664"/>
          </a:xfrm>
          <a:prstGeom prst="rect">
            <a:avLst/>
          </a:prstGeom>
          <a:ln w="3175">
            <a:solidFill>
              <a:srgbClr val="FF0000"/>
            </a:solidFill>
            <a:prstDash val="sysDash"/>
          </a:ln>
        </p:spPr>
        <p:style>
          <a:lnRef idx="2">
            <a:schemeClr val="accent3"/>
          </a:lnRef>
          <a:fillRef idx="1">
            <a:schemeClr val="lt1"/>
          </a:fillRef>
          <a:effectRef idx="0">
            <a:schemeClr val="accent3"/>
          </a:effectRef>
          <a:fontRef idx="minor">
            <a:schemeClr val="dk1"/>
          </a:fontRef>
        </p:style>
        <p:txBody>
          <a:bodyPr wrap="square">
            <a:spAutoFit/>
          </a:bodyPr>
          <a:lstStyle/>
          <a:p>
            <a:pPr lvl="0" algn="just">
              <a:defRPr/>
            </a:pPr>
            <a:r>
              <a:rPr lang="fr-FR" sz="1400" b="1" dirty="0" smtClean="0"/>
              <a:t>Transparence</a:t>
            </a:r>
            <a:r>
              <a:rPr lang="fr-FR" sz="1400" dirty="0" smtClean="0"/>
              <a:t> des : processus, décisions, résultats et données.</a:t>
            </a:r>
            <a:endParaRPr lang="fr-FR" sz="1400" dirty="0"/>
          </a:p>
        </p:txBody>
      </p:sp>
      <p:cxnSp>
        <p:nvCxnSpPr>
          <p:cNvPr id="7" name="Connecteur droit avec flèche 6"/>
          <p:cNvCxnSpPr>
            <a:stCxn id="38" idx="1"/>
          </p:cNvCxnSpPr>
          <p:nvPr/>
        </p:nvCxnSpPr>
        <p:spPr>
          <a:xfrm flipH="1">
            <a:off x="4194720" y="1309835"/>
            <a:ext cx="1008112" cy="75101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Espace réservé du numéro de diapositive 1"/>
          <p:cNvSpPr>
            <a:spLocks noGrp="1"/>
          </p:cNvSpPr>
          <p:nvPr>
            <p:ph type="sldNum" sz="quarter" idx="12"/>
          </p:nvPr>
        </p:nvSpPr>
        <p:spPr/>
        <p:txBody>
          <a:bodyPr/>
          <a:lstStyle/>
          <a:p>
            <a:pPr>
              <a:defRPr/>
            </a:pPr>
            <a:fld id="{E5A11BC2-A770-4D36-933D-8514AF56171F}" type="slidenum">
              <a:rPr lang="fr-FR" smtClean="0"/>
              <a:pPr>
                <a:defRPr/>
              </a:pPr>
              <a:t>7</a:t>
            </a:fld>
            <a:endParaRPr lang="fr-F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0252" y="980728"/>
            <a:ext cx="8280920" cy="4524315"/>
          </a:xfrm>
          <a:prstGeom prst="rect">
            <a:avLst/>
          </a:prstGeom>
        </p:spPr>
        <p:txBody>
          <a:bodyPr wrap="square">
            <a:spAutoFit/>
          </a:bodyPr>
          <a:lstStyle/>
          <a:p>
            <a:pPr marL="285750" indent="-285750" algn="just">
              <a:buFontTx/>
              <a:buChar char="-"/>
            </a:pPr>
            <a:r>
              <a:rPr lang="fr-FR" b="1" dirty="0"/>
              <a:t>Trois </a:t>
            </a:r>
            <a:r>
              <a:rPr lang="fr-FR" b="1" dirty="0"/>
              <a:t>types de facteurs </a:t>
            </a:r>
            <a:r>
              <a:rPr lang="fr-FR" b="1" dirty="0"/>
              <a:t>:</a:t>
            </a:r>
          </a:p>
          <a:p>
            <a:pPr marL="285750" indent="-285750" algn="just">
              <a:buFontTx/>
              <a:buChar char="-"/>
            </a:pPr>
            <a:endParaRPr lang="fr-FR" dirty="0"/>
          </a:p>
          <a:p>
            <a:pPr marL="285750" indent="-285750" algn="just">
              <a:buFontTx/>
              <a:buChar char="-"/>
            </a:pPr>
            <a:r>
              <a:rPr lang="fr-FR" dirty="0" smtClean="0"/>
              <a:t>Interne </a:t>
            </a:r>
            <a:r>
              <a:rPr lang="fr-FR" dirty="0"/>
              <a:t>au </a:t>
            </a:r>
            <a:r>
              <a:rPr lang="fr-FR" dirty="0" smtClean="0"/>
              <a:t>gouvernement: </a:t>
            </a:r>
            <a:r>
              <a:rPr lang="fr-FR" dirty="0"/>
              <a:t>il s’agit à la fois des moyens humains et financiers, plus importants dans les grandes communes, mais aussi des facteurs individuels lorsqu’une personne, élu ou employé, apporte sa culture de l’innovation</a:t>
            </a:r>
            <a:r>
              <a:rPr lang="fr-FR" dirty="0" smtClean="0"/>
              <a:t>.</a:t>
            </a:r>
          </a:p>
          <a:p>
            <a:pPr marL="285750" indent="-285750" algn="just">
              <a:buFontTx/>
              <a:buChar char="-"/>
            </a:pPr>
            <a:endParaRPr lang="fr-FR" dirty="0"/>
          </a:p>
          <a:p>
            <a:pPr marL="285750" indent="-285750" algn="just">
              <a:buFontTx/>
              <a:buChar char="-"/>
            </a:pPr>
            <a:r>
              <a:rPr lang="fr-FR" dirty="0" smtClean="0"/>
              <a:t>Externe </a:t>
            </a:r>
            <a:r>
              <a:rPr lang="fr-FR" dirty="0"/>
              <a:t>au gouvernement, interne à la </a:t>
            </a:r>
            <a:r>
              <a:rPr lang="fr-FR" dirty="0" smtClean="0"/>
              <a:t>commune: </a:t>
            </a:r>
            <a:r>
              <a:rPr lang="fr-FR" dirty="0"/>
              <a:t>Il s’agit le plus souvent des citoyens, dont la demande de transparence ou de service public joue sur l’action de la </a:t>
            </a:r>
            <a:r>
              <a:rPr lang="fr-FR" dirty="0"/>
              <a:t>commune</a:t>
            </a:r>
            <a:r>
              <a:rPr lang="fr-FR" dirty="0" smtClean="0"/>
              <a:t>.</a:t>
            </a:r>
          </a:p>
          <a:p>
            <a:pPr marL="285750" indent="-285750" algn="just">
              <a:buFontTx/>
              <a:buChar char="-"/>
            </a:pPr>
            <a:endParaRPr lang="fr-FR" dirty="0"/>
          </a:p>
          <a:p>
            <a:pPr marL="285750" indent="-285750" algn="just">
              <a:buFontTx/>
              <a:buChar char="-"/>
            </a:pPr>
            <a:r>
              <a:rPr lang="fr-FR" dirty="0" smtClean="0"/>
              <a:t>Externe </a:t>
            </a:r>
            <a:r>
              <a:rPr lang="fr-FR" dirty="0"/>
              <a:t>à la </a:t>
            </a:r>
            <a:r>
              <a:rPr lang="fr-FR" dirty="0" smtClean="0"/>
              <a:t>commune: </a:t>
            </a:r>
            <a:r>
              <a:rPr lang="fr-FR" dirty="0"/>
              <a:t>Dans ce cas, </a:t>
            </a:r>
            <a:r>
              <a:rPr lang="fr-FR" dirty="0"/>
              <a:t>l’aspect </a:t>
            </a:r>
            <a:r>
              <a:rPr lang="fr-FR" dirty="0"/>
              <a:t>« contagieux » de l’e-gouvernement entre les communes ayant une proximité géographique ou appartenant à la même communauté de </a:t>
            </a:r>
            <a:r>
              <a:rPr lang="fr-FR" dirty="0"/>
              <a:t>communes est déterminant. </a:t>
            </a:r>
            <a:r>
              <a:rPr lang="fr-FR" dirty="0"/>
              <a:t>Se diffusent alors des phénomènes d’imitation et de concurrence qui incitent à faire comme le voisin.</a:t>
            </a:r>
          </a:p>
        </p:txBody>
      </p:sp>
      <p:sp>
        <p:nvSpPr>
          <p:cNvPr id="5" name="Rectangle 8"/>
          <p:cNvSpPr>
            <a:spLocks noChangeArrowheads="1"/>
          </p:cNvSpPr>
          <p:nvPr/>
        </p:nvSpPr>
        <p:spPr bwMode="auto">
          <a:xfrm>
            <a:off x="785786" y="142852"/>
            <a:ext cx="7715253" cy="769441"/>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Facteurs de développement de l’Administration Electronique (E-gouvernement)</a:t>
            </a:r>
            <a:endParaRPr lang="fr-FR" sz="2200" i="1" dirty="0">
              <a:solidFill>
                <a:schemeClr val="accent2"/>
              </a:solidFill>
            </a:endParaRPr>
          </a:p>
        </p:txBody>
      </p:sp>
      <p:sp>
        <p:nvSpPr>
          <p:cNvPr id="2" name="Espace réservé du numéro de diapositive 1"/>
          <p:cNvSpPr>
            <a:spLocks noGrp="1"/>
          </p:cNvSpPr>
          <p:nvPr>
            <p:ph type="sldNum" sz="quarter" idx="12"/>
          </p:nvPr>
        </p:nvSpPr>
        <p:spPr/>
        <p:txBody>
          <a:bodyPr/>
          <a:lstStyle/>
          <a:p>
            <a:pPr>
              <a:defRPr/>
            </a:pPr>
            <a:fld id="{9745BE19-D381-43D8-97D3-F806206F6864}" type="slidenum">
              <a:rPr lang="fr-FR" smtClean="0"/>
              <a:pPr>
                <a:defRPr/>
              </a:pPr>
              <a:t>8</a:t>
            </a:fld>
            <a:endParaRPr lang="fr-FR" dirty="0"/>
          </a:p>
        </p:txBody>
      </p:sp>
    </p:spTree>
    <p:extLst>
      <p:ext uri="{BB962C8B-B14F-4D97-AF65-F5344CB8AC3E}">
        <p14:creationId xmlns:p14="http://schemas.microsoft.com/office/powerpoint/2010/main" val="11937226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908720"/>
            <a:ext cx="8280920" cy="5770811"/>
          </a:xfrm>
          <a:prstGeom prst="rect">
            <a:avLst/>
          </a:prstGeom>
        </p:spPr>
        <p:txBody>
          <a:bodyPr wrap="square">
            <a:spAutoFit/>
          </a:bodyPr>
          <a:lstStyle/>
          <a:p>
            <a:pPr marL="285750" indent="-285750" algn="just">
              <a:buFontTx/>
              <a:buChar char="-"/>
            </a:pPr>
            <a:r>
              <a:rPr lang="fr-FR" dirty="0" smtClean="0"/>
              <a:t>82</a:t>
            </a:r>
            <a:r>
              <a:rPr lang="fr-FR" baseline="30000" dirty="0" smtClean="0"/>
              <a:t>ème</a:t>
            </a:r>
            <a:r>
              <a:rPr lang="fr-FR" dirty="0" smtClean="0"/>
              <a:t> </a:t>
            </a:r>
            <a:r>
              <a:rPr lang="fr-FR" dirty="0"/>
              <a:t>rang dans l’indice </a:t>
            </a:r>
            <a:r>
              <a:rPr lang="fr-FR" dirty="0" smtClean="0"/>
              <a:t>2014 </a:t>
            </a:r>
            <a:r>
              <a:rPr lang="fr-FR" dirty="0"/>
              <a:t>des Nations Unies sur le </a:t>
            </a:r>
            <a:r>
              <a:rPr lang="fr-FR" dirty="0" smtClean="0"/>
              <a:t>e-gouvernement: avancée de 38 places par rapport à l’indice 2012;</a:t>
            </a:r>
          </a:p>
          <a:p>
            <a:pPr algn="just"/>
            <a:endParaRPr lang="fr-FR" dirty="0" smtClean="0"/>
          </a:p>
          <a:p>
            <a:pPr marL="285750" indent="-285750" algn="just">
              <a:buFontTx/>
              <a:buChar char="-"/>
            </a:pPr>
            <a:r>
              <a:rPr lang="fr-FR" dirty="0" smtClean="0"/>
              <a:t>Au </a:t>
            </a:r>
            <a:r>
              <a:rPr lang="fr-FR" dirty="0"/>
              <a:t>niveau des services en ligne, le Maroc a gagné 26 places passant au 30</a:t>
            </a:r>
            <a:r>
              <a:rPr lang="fr-FR" baseline="30000" dirty="0"/>
              <a:t>ème</a:t>
            </a:r>
            <a:r>
              <a:rPr lang="fr-FR" dirty="0"/>
              <a:t> rang </a:t>
            </a:r>
            <a:r>
              <a:rPr lang="fr-FR" dirty="0" smtClean="0"/>
              <a:t>mondial selon le même indice;</a:t>
            </a:r>
          </a:p>
          <a:p>
            <a:pPr algn="just"/>
            <a:endParaRPr lang="fr-FR" dirty="0" smtClean="0"/>
          </a:p>
          <a:p>
            <a:pPr marL="285750" indent="-285750" algn="just">
              <a:buFontTx/>
              <a:buChar char="-"/>
            </a:pPr>
            <a:r>
              <a:rPr lang="fr-FR" dirty="0"/>
              <a:t>17</a:t>
            </a:r>
            <a:r>
              <a:rPr lang="fr-FR" baseline="30000" dirty="0"/>
              <a:t>ème</a:t>
            </a:r>
            <a:r>
              <a:rPr lang="fr-FR" dirty="0"/>
              <a:t> place mondiale (et 1</a:t>
            </a:r>
            <a:r>
              <a:rPr lang="fr-FR" baseline="30000" dirty="0"/>
              <a:t>ère</a:t>
            </a:r>
            <a:r>
              <a:rPr lang="fr-FR" dirty="0"/>
              <a:t> africaine) sur l’indice de </a:t>
            </a:r>
            <a:r>
              <a:rPr lang="fr-FR" dirty="0" smtClean="0"/>
              <a:t>l’e-Participation</a:t>
            </a:r>
            <a:r>
              <a:rPr lang="fr-FR" dirty="0"/>
              <a:t>, avec une progression de 21 places par rapport à </a:t>
            </a:r>
            <a:r>
              <a:rPr lang="fr-FR" dirty="0" smtClean="0"/>
              <a:t>2012;</a:t>
            </a:r>
          </a:p>
          <a:p>
            <a:pPr marL="285750" indent="-285750" algn="just">
              <a:buFontTx/>
              <a:buChar char="-"/>
            </a:pPr>
            <a:endParaRPr lang="fr-FR" dirty="0" smtClean="0">
              <a:latin typeface="Arial" pitchFamily="34" charset="0"/>
              <a:cs typeface="Arial" pitchFamily="34" charset="0"/>
            </a:endParaRPr>
          </a:p>
          <a:p>
            <a:pPr marL="285750" indent="-285750" algn="just">
              <a:buFontTx/>
              <a:buChar char="-"/>
            </a:pPr>
            <a:endParaRPr lang="fr-FR" dirty="0">
              <a:latin typeface="Arial" pitchFamily="34" charset="0"/>
              <a:cs typeface="Arial" pitchFamily="34" charset="0"/>
            </a:endParaRPr>
          </a:p>
          <a:p>
            <a:pPr marL="285750" indent="-285750" algn="just">
              <a:lnSpc>
                <a:spcPct val="150000"/>
              </a:lnSpc>
              <a:buFontTx/>
              <a:buChar char="-"/>
            </a:pPr>
            <a:r>
              <a:rPr lang="fr-FR" dirty="0"/>
              <a:t>la refonte du portail national </a:t>
            </a:r>
            <a:r>
              <a:rPr lang="fr-FR" dirty="0">
                <a:solidFill>
                  <a:srgbClr val="3366CC"/>
                </a:solidFill>
                <a:hlinkClick r:id="rId2"/>
              </a:rPr>
              <a:t>www.maroc.ma</a:t>
            </a:r>
            <a:r>
              <a:rPr lang="fr-FR" dirty="0"/>
              <a:t>, devenu point d’accès et moteur de recherche du web de </a:t>
            </a:r>
            <a:r>
              <a:rPr lang="fr-FR" dirty="0" smtClean="0"/>
              <a:t>l’Administration;</a:t>
            </a:r>
          </a:p>
          <a:p>
            <a:pPr marL="285750" indent="-285750" algn="just">
              <a:lnSpc>
                <a:spcPct val="150000"/>
              </a:lnSpc>
              <a:buFontTx/>
              <a:buChar char="-"/>
            </a:pPr>
            <a:r>
              <a:rPr lang="fr-FR" dirty="0" smtClean="0"/>
              <a:t> </a:t>
            </a:r>
            <a:r>
              <a:rPr lang="fr-FR" dirty="0"/>
              <a:t>l’amélioration de l’accessibilité des sites web gouvernementaux aux déficients </a:t>
            </a:r>
            <a:r>
              <a:rPr lang="fr-FR" dirty="0" smtClean="0"/>
              <a:t>visuels;</a:t>
            </a:r>
          </a:p>
          <a:p>
            <a:pPr marL="285750" indent="-285750" algn="just">
              <a:lnSpc>
                <a:spcPct val="150000"/>
              </a:lnSpc>
              <a:buFontTx/>
              <a:buChar char="-"/>
            </a:pPr>
            <a:r>
              <a:rPr lang="fr-FR" dirty="0" smtClean="0"/>
              <a:t>la </a:t>
            </a:r>
            <a:r>
              <a:rPr lang="fr-FR" dirty="0"/>
              <a:t>mise en ligne de données </a:t>
            </a:r>
            <a:r>
              <a:rPr lang="fr-FR" dirty="0" smtClean="0"/>
              <a:t>publiques (www.data.gov.ma</a:t>
            </a:r>
            <a:r>
              <a:rPr lang="fr-FR" dirty="0" smtClean="0"/>
              <a:t>);</a:t>
            </a:r>
            <a:endParaRPr lang="fr-FR" dirty="0" smtClean="0"/>
          </a:p>
          <a:p>
            <a:pPr marL="285750" indent="-285750" algn="just">
              <a:lnSpc>
                <a:spcPct val="150000"/>
              </a:lnSpc>
              <a:buFontTx/>
              <a:buChar char="-"/>
            </a:pPr>
            <a:r>
              <a:rPr lang="fr-FR" dirty="0" smtClean="0"/>
              <a:t>la </a:t>
            </a:r>
            <a:r>
              <a:rPr lang="fr-FR" dirty="0"/>
              <a:t>multiplication </a:t>
            </a:r>
            <a:r>
              <a:rPr lang="fr-FR" dirty="0" smtClean="0"/>
              <a:t>de certaines </a:t>
            </a:r>
            <a:r>
              <a:rPr lang="fr-FR" dirty="0"/>
              <a:t>initiatives </a:t>
            </a:r>
            <a:r>
              <a:rPr lang="fr-FR" dirty="0" smtClean="0"/>
              <a:t>e-Participation;</a:t>
            </a:r>
          </a:p>
          <a:p>
            <a:pPr marL="285750" indent="-285750" algn="just">
              <a:lnSpc>
                <a:spcPct val="150000"/>
              </a:lnSpc>
              <a:buFontTx/>
              <a:buChar char="-"/>
            </a:pPr>
            <a:r>
              <a:rPr lang="fr-FR" dirty="0" smtClean="0"/>
              <a:t>l’utilisation </a:t>
            </a:r>
            <a:r>
              <a:rPr lang="fr-FR" dirty="0"/>
              <a:t>par l’Administration des réseaux </a:t>
            </a:r>
            <a:r>
              <a:rPr lang="fr-FR" dirty="0" smtClean="0"/>
              <a:t>sociaux</a:t>
            </a:r>
            <a:endParaRPr lang="fr-FR" dirty="0">
              <a:latin typeface="Arial" pitchFamily="34" charset="0"/>
              <a:cs typeface="Arial" pitchFamily="34" charset="0"/>
            </a:endParaRPr>
          </a:p>
        </p:txBody>
      </p:sp>
      <p:sp>
        <p:nvSpPr>
          <p:cNvPr id="5" name="Rectangle 8"/>
          <p:cNvSpPr>
            <a:spLocks noChangeArrowheads="1"/>
          </p:cNvSpPr>
          <p:nvPr/>
        </p:nvSpPr>
        <p:spPr bwMode="auto">
          <a:xfrm>
            <a:off x="785786" y="142852"/>
            <a:ext cx="7715253" cy="430887"/>
          </a:xfrm>
          <a:prstGeom prst="rect">
            <a:avLst/>
          </a:prstGeom>
          <a:noFill/>
          <a:ln w="9525">
            <a:noFill/>
            <a:miter lim="800000"/>
            <a:headEnd/>
            <a:tailEnd/>
          </a:ln>
        </p:spPr>
        <p:txBody>
          <a:bodyPr wrap="square">
            <a:spAutoFit/>
          </a:bodyPr>
          <a:lstStyle/>
          <a:p>
            <a:pPr marL="400050" indent="-400050" algn="ctr">
              <a:tabLst>
                <a:tab pos="771525" algn="l"/>
              </a:tabLst>
            </a:pPr>
            <a:r>
              <a:rPr lang="fr-FR" sz="2200" b="1" dirty="0" smtClean="0">
                <a:solidFill>
                  <a:schemeClr val="accent2"/>
                </a:solidFill>
                <a:cs typeface="Times New Roman" pitchFamily="18" charset="0"/>
              </a:rPr>
              <a:t>Etat des lieux de l’e-administration marocaine</a:t>
            </a:r>
            <a:endParaRPr lang="fr-FR" sz="2200" i="1" dirty="0">
              <a:solidFill>
                <a:schemeClr val="accent2"/>
              </a:solidFill>
            </a:endParaRPr>
          </a:p>
        </p:txBody>
      </p:sp>
      <p:sp>
        <p:nvSpPr>
          <p:cNvPr id="2" name="Flèche vers le bas 1"/>
          <p:cNvSpPr/>
          <p:nvPr/>
        </p:nvSpPr>
        <p:spPr>
          <a:xfrm>
            <a:off x="4139952" y="3284984"/>
            <a:ext cx="216024" cy="43204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4551963" y="3284984"/>
            <a:ext cx="2108269" cy="369332"/>
          </a:xfrm>
          <a:prstGeom prst="rect">
            <a:avLst/>
          </a:prstGeom>
          <a:noFill/>
        </p:spPr>
        <p:txBody>
          <a:bodyPr wrap="none" rtlCol="0">
            <a:spAutoFit/>
          </a:bodyPr>
          <a:lstStyle/>
          <a:p>
            <a:r>
              <a:rPr lang="fr-FR" i="1" dirty="0" smtClean="0">
                <a:solidFill>
                  <a:schemeClr val="bg1">
                    <a:lumMod val="50000"/>
                  </a:schemeClr>
                </a:solidFill>
              </a:rPr>
              <a:t>Amélioration due à</a:t>
            </a:r>
            <a:endParaRPr lang="fr-FR" i="1" dirty="0">
              <a:solidFill>
                <a:schemeClr val="bg1">
                  <a:lumMod val="50000"/>
                </a:schemeClr>
              </a:solidFill>
            </a:endParaRPr>
          </a:p>
        </p:txBody>
      </p:sp>
      <p:sp>
        <p:nvSpPr>
          <p:cNvPr id="6" name="Espace réservé du numéro de diapositive 5"/>
          <p:cNvSpPr>
            <a:spLocks noGrp="1"/>
          </p:cNvSpPr>
          <p:nvPr>
            <p:ph type="sldNum" sz="quarter" idx="12"/>
          </p:nvPr>
        </p:nvSpPr>
        <p:spPr/>
        <p:txBody>
          <a:bodyPr/>
          <a:lstStyle/>
          <a:p>
            <a:pPr>
              <a:defRPr/>
            </a:pPr>
            <a:fld id="{9745BE19-D381-43D8-97D3-F806206F6864}" type="slidenum">
              <a:rPr lang="fr-FR" smtClean="0"/>
              <a:pPr>
                <a:defRPr/>
              </a:pPr>
              <a:t>9</a:t>
            </a:fld>
            <a:endParaRPr lang="fr-FR" dirty="0"/>
          </a:p>
        </p:txBody>
      </p:sp>
    </p:spTree>
    <p:extLst>
      <p:ext uri="{BB962C8B-B14F-4D97-AF65-F5344CB8AC3E}">
        <p14:creationId xmlns:p14="http://schemas.microsoft.com/office/powerpoint/2010/main" val="205013176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556546</TotalTime>
  <Words>1347</Words>
  <Application>Microsoft Office PowerPoint</Application>
  <PresentationFormat>Affichage à l'écran (4:3)</PresentationFormat>
  <Paragraphs>144</Paragraphs>
  <Slides>17</Slides>
  <Notes>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Modèle par défaut</vt:lpstr>
      <vt:lpstr>PBrush</vt:lpstr>
      <vt:lpstr>Administration électronique : quelle gouvernance? </vt:lpstr>
      <vt:lpstr>Sommaire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Vers une implémentation de l’administration électronique</vt:lpstr>
      <vt:lpstr>Développement d’une panoplie de services en ligne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AMINE BASRI</dc:creator>
  <cp:lastModifiedBy>user</cp:lastModifiedBy>
  <cp:revision>1727</cp:revision>
  <cp:lastPrinted>2014-12-17T16:41:52Z</cp:lastPrinted>
  <dcterms:created xsi:type="dcterms:W3CDTF">2009-12-25T09:38:39Z</dcterms:created>
  <dcterms:modified xsi:type="dcterms:W3CDTF">2014-12-17T16:44:46Z</dcterms:modified>
</cp:coreProperties>
</file>